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57" r:id="rId7"/>
    <p:sldId id="261" r:id="rId8"/>
    <p:sldId id="297" r:id="rId9"/>
    <p:sldId id="316" r:id="rId10"/>
    <p:sldId id="317" r:id="rId11"/>
    <p:sldId id="341" r:id="rId12"/>
    <p:sldId id="320" r:id="rId13"/>
    <p:sldId id="283" r:id="rId14"/>
    <p:sldId id="298" r:id="rId15"/>
    <p:sldId id="265" r:id="rId16"/>
    <p:sldId id="266" r:id="rId17"/>
    <p:sldId id="267" r:id="rId18"/>
    <p:sldId id="268" r:id="rId19"/>
    <p:sldId id="274" r:id="rId20"/>
    <p:sldId id="280" r:id="rId21"/>
    <p:sldId id="275" r:id="rId22"/>
    <p:sldId id="342" r:id="rId23"/>
    <p:sldId id="305" r:id="rId24"/>
    <p:sldId id="314" r:id="rId25"/>
    <p:sldId id="281" r:id="rId26"/>
    <p:sldId id="308" r:id="rId27"/>
    <p:sldId id="282" r:id="rId28"/>
    <p:sldId id="278" r:id="rId29"/>
    <p:sldId id="289" r:id="rId30"/>
    <p:sldId id="312" r:id="rId31"/>
    <p:sldId id="279" r:id="rId32"/>
    <p:sldId id="335" r:id="rId33"/>
    <p:sldId id="290" r:id="rId34"/>
    <p:sldId id="336" r:id="rId35"/>
    <p:sldId id="321" r:id="rId36"/>
    <p:sldId id="346" r:id="rId37"/>
    <p:sldId id="322" r:id="rId38"/>
    <p:sldId id="344" r:id="rId39"/>
    <p:sldId id="299" r:id="rId40"/>
    <p:sldId id="300" r:id="rId41"/>
    <p:sldId id="301" r:id="rId42"/>
    <p:sldId id="302" r:id="rId43"/>
    <p:sldId id="324" r:id="rId44"/>
    <p:sldId id="328" r:id="rId45"/>
    <p:sldId id="329" r:id="rId46"/>
    <p:sldId id="327" r:id="rId47"/>
    <p:sldId id="330" r:id="rId48"/>
    <p:sldId id="332" r:id="rId49"/>
    <p:sldId id="333" r:id="rId50"/>
    <p:sldId id="343" r:id="rId51"/>
    <p:sldId id="338" r:id="rId52"/>
    <p:sldId id="339" r:id="rId53"/>
    <p:sldId id="340" r:id="rId54"/>
    <p:sldId id="310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62" autoAdjust="0"/>
    <p:restoredTop sz="94660"/>
  </p:normalViewPr>
  <p:slideViewPr>
    <p:cSldViewPr snapToGrid="0">
      <p:cViewPr varScale="1">
        <p:scale>
          <a:sx n="94" d="100"/>
          <a:sy n="94" d="100"/>
        </p:scale>
        <p:origin x="16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7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8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9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7237" y="1737765"/>
            <a:ext cx="8915399" cy="2262781"/>
          </a:xfrm>
        </p:spPr>
        <p:txBody>
          <a:bodyPr/>
          <a:lstStyle/>
          <a:p>
            <a:r>
              <a:rPr lang="en-US" dirty="0" smtClean="0"/>
              <a:t>INDIVIDUALNI OBRAZOVNI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7238" y="4453698"/>
            <a:ext cx="8915399" cy="1126283"/>
          </a:xfrm>
        </p:spPr>
        <p:txBody>
          <a:bodyPr/>
          <a:lstStyle/>
          <a:p>
            <a:r>
              <a:rPr lang="en-US" dirty="0" err="1" smtClean="0"/>
              <a:t>Pripremila</a:t>
            </a:r>
            <a:r>
              <a:rPr lang="en-US" dirty="0" smtClean="0"/>
              <a:t>: </a:t>
            </a:r>
            <a:r>
              <a:rPr lang="en-US" dirty="0" err="1" smtClean="0"/>
              <a:t>Emina</a:t>
            </a:r>
            <a:r>
              <a:rPr lang="en-US" dirty="0" smtClean="0"/>
              <a:t> </a:t>
            </a:r>
            <a:r>
              <a:rPr lang="en-US" dirty="0" err="1" smtClean="0"/>
              <a:t>Katardžić</a:t>
            </a:r>
            <a:r>
              <a:rPr lang="en-US" dirty="0" smtClean="0"/>
              <a:t> Muhić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3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4850" y="582627"/>
            <a:ext cx="9319762" cy="6077118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/>
              <a:t>Postoje</a:t>
            </a:r>
            <a:r>
              <a:rPr lang="en-US" dirty="0" smtClean="0"/>
              <a:t> tri </a:t>
            </a:r>
            <a:r>
              <a:rPr lang="en-US" dirty="0" err="1" smtClean="0"/>
              <a:t>široka</a:t>
            </a:r>
            <a:r>
              <a:rPr lang="en-US" dirty="0" smtClean="0"/>
              <a:t> </a:t>
            </a:r>
            <a:r>
              <a:rPr lang="en-US" b="1" dirty="0" err="1" smtClean="0"/>
              <a:t>područja</a:t>
            </a:r>
            <a:r>
              <a:rPr lang="en-US" b="1" dirty="0" smtClean="0"/>
              <a:t> </a:t>
            </a:r>
            <a:r>
              <a:rPr lang="en-US" b="1" dirty="0" err="1" smtClean="0"/>
              <a:t>adaptivnog</a:t>
            </a:r>
            <a:r>
              <a:rPr lang="en-US" b="1" dirty="0" smtClean="0"/>
              <a:t> </a:t>
            </a:r>
            <a:r>
              <a:rPr lang="en-US" b="1" dirty="0" err="1" smtClean="0"/>
              <a:t>ponašanja</a:t>
            </a:r>
            <a:r>
              <a:rPr lang="en-US" dirty="0" smtClean="0"/>
              <a:t>: </a:t>
            </a:r>
            <a:r>
              <a:rPr lang="en-US" dirty="0" err="1" smtClean="0"/>
              <a:t>konceptualno</a:t>
            </a:r>
            <a:r>
              <a:rPr lang="en-US" dirty="0" smtClean="0"/>
              <a:t>, </a:t>
            </a:r>
            <a:r>
              <a:rPr lang="en-US" dirty="0" err="1" smtClean="0"/>
              <a:t>socijalno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 </a:t>
            </a:r>
            <a:r>
              <a:rPr lang="en-US" dirty="0" err="1" smtClean="0"/>
              <a:t>praktično</a:t>
            </a:r>
            <a:r>
              <a:rPr lang="en-US" dirty="0" smtClean="0"/>
              <a:t>. </a:t>
            </a:r>
          </a:p>
          <a:p>
            <a:pPr lvl="1" algn="just"/>
            <a:r>
              <a:rPr lang="en-US" b="1" dirty="0" err="1" smtClean="0"/>
              <a:t>Konceptualno</a:t>
            </a:r>
            <a:r>
              <a:rPr lang="en-US" dirty="0" smtClean="0"/>
              <a:t> </a:t>
            </a:r>
            <a:r>
              <a:rPr lang="en-US" dirty="0" err="1" smtClean="0"/>
              <a:t>područje</a:t>
            </a:r>
            <a:r>
              <a:rPr lang="en-US" dirty="0" smtClean="0"/>
              <a:t> </a:t>
            </a:r>
            <a:r>
              <a:rPr lang="en-US" dirty="0" err="1" smtClean="0"/>
              <a:t>obuhvata</a:t>
            </a:r>
            <a:r>
              <a:rPr lang="en-US" dirty="0" smtClean="0"/>
              <a:t>: </a:t>
            </a:r>
            <a:r>
              <a:rPr lang="en-US" dirty="0" err="1" smtClean="0"/>
              <a:t>ekspresivni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receptivni</a:t>
            </a:r>
            <a:r>
              <a:rPr lang="en-US" dirty="0" smtClean="0"/>
              <a:t> </a:t>
            </a:r>
            <a:r>
              <a:rPr lang="en-US" dirty="0" err="1" smtClean="0"/>
              <a:t>jezik</a:t>
            </a:r>
            <a:r>
              <a:rPr lang="en-US" dirty="0" smtClean="0"/>
              <a:t>, </a:t>
            </a:r>
            <a:r>
              <a:rPr lang="en-US" dirty="0" err="1" smtClean="0"/>
              <a:t>čitanje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pisanje</a:t>
            </a:r>
            <a:r>
              <a:rPr lang="en-US" dirty="0" smtClean="0"/>
              <a:t>, </a:t>
            </a:r>
            <a:r>
              <a:rPr lang="en-US" dirty="0" err="1" smtClean="0"/>
              <a:t>pojam</a:t>
            </a:r>
            <a:r>
              <a:rPr lang="en-US" dirty="0" smtClean="0"/>
              <a:t> </a:t>
            </a:r>
            <a:r>
              <a:rPr lang="en-US" dirty="0" err="1" smtClean="0"/>
              <a:t>novca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samoregulisanje</a:t>
            </a:r>
            <a:r>
              <a:rPr lang="en-US" dirty="0" smtClean="0"/>
              <a:t>. </a:t>
            </a:r>
          </a:p>
          <a:p>
            <a:pPr lvl="1" algn="just"/>
            <a:r>
              <a:rPr lang="en-US" b="1" dirty="0" err="1" smtClean="0"/>
              <a:t>Socijalno</a:t>
            </a:r>
            <a:r>
              <a:rPr lang="en-US" dirty="0" smtClean="0"/>
              <a:t> </a:t>
            </a:r>
            <a:r>
              <a:rPr lang="en-US" dirty="0" err="1" smtClean="0"/>
              <a:t>područje</a:t>
            </a:r>
            <a:r>
              <a:rPr lang="en-US" dirty="0" smtClean="0"/>
              <a:t> </a:t>
            </a:r>
            <a:r>
              <a:rPr lang="en-US" dirty="0" err="1" smtClean="0"/>
              <a:t>obuhvata</a:t>
            </a:r>
            <a:r>
              <a:rPr lang="en-US" dirty="0" smtClean="0"/>
              <a:t>: </a:t>
            </a:r>
            <a:r>
              <a:rPr lang="en-US" dirty="0" err="1" smtClean="0"/>
              <a:t>interpersonalne</a:t>
            </a:r>
            <a:r>
              <a:rPr lang="en-US" dirty="0" smtClean="0"/>
              <a:t> </a:t>
            </a:r>
            <a:r>
              <a:rPr lang="en-US" dirty="0" err="1" smtClean="0"/>
              <a:t>vještine</a:t>
            </a:r>
            <a:r>
              <a:rPr lang="en-US" dirty="0" smtClean="0"/>
              <a:t>, </a:t>
            </a:r>
            <a:r>
              <a:rPr lang="en-US" dirty="0" err="1" smtClean="0"/>
              <a:t>odgovornosti</a:t>
            </a:r>
            <a:r>
              <a:rPr lang="en-US" dirty="0" smtClean="0"/>
              <a:t>, </a:t>
            </a:r>
            <a:r>
              <a:rPr lang="en-US" dirty="0" err="1" smtClean="0"/>
              <a:t>samopoštovanje</a:t>
            </a:r>
            <a:r>
              <a:rPr lang="en-US" dirty="0" smtClean="0"/>
              <a:t>, </a:t>
            </a:r>
            <a:r>
              <a:rPr lang="en-US" dirty="0" err="1" smtClean="0"/>
              <a:t>lakovjernost</a:t>
            </a:r>
            <a:r>
              <a:rPr lang="en-US" dirty="0" smtClean="0"/>
              <a:t> (</a:t>
            </a:r>
            <a:r>
              <a:rPr lang="en-US" dirty="0" err="1" smtClean="0"/>
              <a:t>ranjivost</a:t>
            </a:r>
            <a:r>
              <a:rPr lang="en-US" dirty="0" smtClean="0"/>
              <a:t> da </a:t>
            </a:r>
            <a:r>
              <a:rPr lang="en-US" dirty="0" err="1" smtClean="0"/>
              <a:t>budu</a:t>
            </a:r>
            <a:r>
              <a:rPr lang="en-US" dirty="0" smtClean="0"/>
              <a:t> </a:t>
            </a:r>
            <a:r>
              <a:rPr lang="en-US" dirty="0" err="1" smtClean="0"/>
              <a:t>prevareni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izmanipulirani</a:t>
            </a:r>
            <a:r>
              <a:rPr lang="en-US" dirty="0" smtClean="0"/>
              <a:t>), </a:t>
            </a:r>
            <a:r>
              <a:rPr lang="en-US" dirty="0" err="1" smtClean="0"/>
              <a:t>sposobnost</a:t>
            </a:r>
            <a:r>
              <a:rPr lang="en-US" dirty="0" smtClean="0"/>
              <a:t> da prate </a:t>
            </a:r>
            <a:r>
              <a:rPr lang="en-US" dirty="0" err="1" smtClean="0"/>
              <a:t>pravila</a:t>
            </a:r>
            <a:r>
              <a:rPr lang="en-US" dirty="0" smtClean="0"/>
              <a:t>, </a:t>
            </a:r>
            <a:r>
              <a:rPr lang="en-US" dirty="0" err="1" smtClean="0"/>
              <a:t>poštuju</a:t>
            </a:r>
            <a:r>
              <a:rPr lang="en-US" dirty="0" smtClean="0"/>
              <a:t> </a:t>
            </a:r>
            <a:r>
              <a:rPr lang="en-US" dirty="0" err="1" smtClean="0"/>
              <a:t>zakon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izbjegnu</a:t>
            </a:r>
            <a:r>
              <a:rPr lang="en-US" dirty="0" smtClean="0"/>
              <a:t> </a:t>
            </a:r>
            <a:r>
              <a:rPr lang="en-US" dirty="0" err="1" smtClean="0"/>
              <a:t>prevaru</a:t>
            </a:r>
            <a:r>
              <a:rPr lang="en-US" dirty="0" smtClean="0"/>
              <a:t>.</a:t>
            </a:r>
          </a:p>
          <a:p>
            <a:pPr lvl="1" algn="just"/>
            <a:r>
              <a:rPr lang="en-US" b="1" dirty="0" err="1" smtClean="0"/>
              <a:t>Praktično</a:t>
            </a:r>
            <a:r>
              <a:rPr lang="en-US" dirty="0" smtClean="0"/>
              <a:t> </a:t>
            </a:r>
            <a:r>
              <a:rPr lang="en-US" dirty="0" err="1" smtClean="0"/>
              <a:t>područje</a:t>
            </a:r>
            <a:r>
              <a:rPr lang="en-US" dirty="0" smtClean="0"/>
              <a:t> se </a:t>
            </a:r>
            <a:r>
              <a:rPr lang="en-US" dirty="0" err="1" smtClean="0"/>
              <a:t>odnosi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 </a:t>
            </a:r>
            <a:r>
              <a:rPr lang="en-US" dirty="0" err="1" smtClean="0"/>
              <a:t>svakodnevnog</a:t>
            </a:r>
            <a:r>
              <a:rPr lang="en-US" dirty="0" smtClean="0"/>
              <a:t> </a:t>
            </a:r>
            <a:r>
              <a:rPr lang="en-US" dirty="0" err="1" smtClean="0"/>
              <a:t>života</a:t>
            </a:r>
            <a:r>
              <a:rPr lang="en-US" dirty="0" smtClean="0"/>
              <a:t> (</a:t>
            </a:r>
            <a:r>
              <a:rPr lang="en-US" dirty="0" err="1" smtClean="0"/>
              <a:t>hranjenje</a:t>
            </a:r>
            <a:r>
              <a:rPr lang="en-US" dirty="0" smtClean="0"/>
              <a:t>, </a:t>
            </a:r>
            <a:r>
              <a:rPr lang="en-US" dirty="0" err="1" smtClean="0"/>
              <a:t>mobilnost</a:t>
            </a:r>
            <a:r>
              <a:rPr lang="en-US" dirty="0" smtClean="0"/>
              <a:t>, </a:t>
            </a:r>
            <a:r>
              <a:rPr lang="en-US" dirty="0" err="1" smtClean="0"/>
              <a:t>toalet</a:t>
            </a:r>
            <a:r>
              <a:rPr lang="en-US" dirty="0" smtClean="0"/>
              <a:t>, </a:t>
            </a:r>
            <a:r>
              <a:rPr lang="en-US" dirty="0" err="1" smtClean="0"/>
              <a:t>oblačenje</a:t>
            </a:r>
            <a:r>
              <a:rPr lang="en-US" dirty="0" smtClean="0"/>
              <a:t>), </a:t>
            </a:r>
            <a:r>
              <a:rPr lang="en-US" dirty="0" err="1" smtClean="0"/>
              <a:t>aktivnosti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pomažu</a:t>
            </a:r>
            <a:r>
              <a:rPr lang="en-US" dirty="0" smtClean="0"/>
              <a:t> </a:t>
            </a:r>
            <a:r>
              <a:rPr lang="en-US" dirty="0" err="1" smtClean="0"/>
              <a:t>svakodnevnom</a:t>
            </a:r>
            <a:r>
              <a:rPr lang="en-US" dirty="0" smtClean="0"/>
              <a:t> </a:t>
            </a:r>
            <a:r>
              <a:rPr lang="en-US" dirty="0" err="1" smtClean="0"/>
              <a:t>životu</a:t>
            </a:r>
            <a:r>
              <a:rPr lang="en-US" dirty="0" smtClean="0"/>
              <a:t> (</a:t>
            </a:r>
            <a:r>
              <a:rPr lang="en-US" dirty="0" err="1" smtClean="0"/>
              <a:t>pripremanje</a:t>
            </a:r>
            <a:r>
              <a:rPr lang="en-US" dirty="0" smtClean="0"/>
              <a:t> </a:t>
            </a:r>
            <a:r>
              <a:rPr lang="en-US" dirty="0" err="1" smtClean="0"/>
              <a:t>obroka</a:t>
            </a:r>
            <a:r>
              <a:rPr lang="en-US" dirty="0" smtClean="0"/>
              <a:t>, </a:t>
            </a:r>
            <a:r>
              <a:rPr lang="en-US" dirty="0" err="1" smtClean="0"/>
              <a:t>briga</a:t>
            </a:r>
            <a:r>
              <a:rPr lang="en-US" dirty="0" smtClean="0"/>
              <a:t> o </a:t>
            </a:r>
            <a:r>
              <a:rPr lang="en-US" dirty="0" err="1" smtClean="0"/>
              <a:t>kući</a:t>
            </a:r>
            <a:r>
              <a:rPr lang="en-US" dirty="0" smtClean="0"/>
              <a:t>, </a:t>
            </a:r>
            <a:r>
              <a:rPr lang="en-US" dirty="0" err="1" smtClean="0"/>
              <a:t>korištenje</a:t>
            </a:r>
            <a:r>
              <a:rPr lang="en-US" dirty="0" smtClean="0"/>
              <a:t> </a:t>
            </a:r>
            <a:r>
              <a:rPr lang="en-US" dirty="0" err="1" smtClean="0"/>
              <a:t>javnog</a:t>
            </a:r>
            <a:r>
              <a:rPr lang="en-US" dirty="0" smtClean="0"/>
              <a:t> </a:t>
            </a:r>
            <a:r>
              <a:rPr lang="en-US" dirty="0" err="1" smtClean="0"/>
              <a:t>prevoza</a:t>
            </a:r>
            <a:r>
              <a:rPr lang="en-US" dirty="0" smtClean="0"/>
              <a:t>, </a:t>
            </a:r>
            <a:r>
              <a:rPr lang="en-US" dirty="0" err="1" smtClean="0"/>
              <a:t>uzimanje</a:t>
            </a:r>
            <a:r>
              <a:rPr lang="en-US" dirty="0" smtClean="0"/>
              <a:t> </a:t>
            </a:r>
            <a:r>
              <a:rPr lang="en-US" dirty="0" err="1" smtClean="0"/>
              <a:t>medikamenata</a:t>
            </a:r>
            <a:r>
              <a:rPr lang="en-US" dirty="0" smtClean="0"/>
              <a:t>, </a:t>
            </a:r>
            <a:r>
              <a:rPr lang="en-US" dirty="0" err="1" smtClean="0"/>
              <a:t>korištenje</a:t>
            </a:r>
            <a:r>
              <a:rPr lang="en-US" dirty="0" smtClean="0"/>
              <a:t> </a:t>
            </a:r>
            <a:r>
              <a:rPr lang="en-US" dirty="0" err="1" smtClean="0"/>
              <a:t>novca</a:t>
            </a:r>
            <a:r>
              <a:rPr lang="en-US" dirty="0" smtClean="0"/>
              <a:t>), </a:t>
            </a:r>
            <a:r>
              <a:rPr lang="en-US" dirty="0" err="1" smtClean="0"/>
              <a:t>okupacione</a:t>
            </a:r>
            <a:r>
              <a:rPr lang="en-US" dirty="0" smtClean="0"/>
              <a:t> </a:t>
            </a:r>
            <a:r>
              <a:rPr lang="en-US" dirty="0" err="1" smtClean="0"/>
              <a:t>vještine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vještine</a:t>
            </a:r>
            <a:r>
              <a:rPr lang="en-US" dirty="0" smtClean="0"/>
              <a:t> </a:t>
            </a:r>
            <a:r>
              <a:rPr lang="en-US" dirty="0" err="1" smtClean="0"/>
              <a:t>održavanja</a:t>
            </a:r>
            <a:r>
              <a:rPr lang="en-US" dirty="0" smtClean="0"/>
              <a:t> </a:t>
            </a:r>
            <a:r>
              <a:rPr lang="en-US" dirty="0" err="1" smtClean="0"/>
              <a:t>okoline</a:t>
            </a:r>
            <a:r>
              <a:rPr lang="en-US" dirty="0" smtClean="0"/>
              <a:t> </a:t>
            </a:r>
            <a:r>
              <a:rPr lang="en-US" dirty="0" err="1" smtClean="0"/>
              <a:t>sigurnom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Adaptivno</a:t>
            </a:r>
            <a:r>
              <a:rPr lang="en-US" dirty="0" smtClean="0"/>
              <a:t> </a:t>
            </a:r>
            <a:r>
              <a:rPr lang="en-US" dirty="0" err="1" smtClean="0"/>
              <a:t>ponašanje</a:t>
            </a:r>
            <a:r>
              <a:rPr lang="en-US" dirty="0" smtClean="0"/>
              <a:t> se </a:t>
            </a:r>
            <a:r>
              <a:rPr lang="en-US" dirty="0" err="1" smtClean="0"/>
              <a:t>obično</a:t>
            </a:r>
            <a:r>
              <a:rPr lang="en-US" dirty="0" smtClean="0"/>
              <a:t> </a:t>
            </a:r>
            <a:r>
              <a:rPr lang="en-US" dirty="0" err="1" smtClean="0"/>
              <a:t>procjenjuje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opservacije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intervjua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djetetovim</a:t>
            </a:r>
            <a:r>
              <a:rPr lang="en-US" dirty="0" smtClean="0"/>
              <a:t> </a:t>
            </a:r>
            <a:r>
              <a:rPr lang="en-US" dirty="0" err="1" smtClean="0"/>
              <a:t>roditeljima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učiteljem</a:t>
            </a:r>
            <a:r>
              <a:rPr lang="en-US" dirty="0" smtClean="0"/>
              <a:t> </a:t>
            </a:r>
            <a:r>
              <a:rPr lang="en-US" dirty="0" err="1" smtClean="0"/>
              <a:t>primjenom</a:t>
            </a:r>
            <a:r>
              <a:rPr lang="en-US" dirty="0" smtClean="0"/>
              <a:t> </a:t>
            </a:r>
            <a:r>
              <a:rPr lang="en-US" dirty="0" err="1" smtClean="0"/>
              <a:t>skala</a:t>
            </a:r>
            <a:r>
              <a:rPr lang="en-US" dirty="0" smtClean="0"/>
              <a:t> </a:t>
            </a:r>
            <a:r>
              <a:rPr lang="en-US" dirty="0" err="1" smtClean="0"/>
              <a:t>adaptivnog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,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omogućavaju</a:t>
            </a:r>
            <a:r>
              <a:rPr lang="en-US" dirty="0" smtClean="0"/>
              <a:t> </a:t>
            </a:r>
            <a:r>
              <a:rPr lang="en-US" dirty="0" err="1" smtClean="0"/>
              <a:t>roditeljima</a:t>
            </a:r>
            <a:r>
              <a:rPr lang="en-US" dirty="0" smtClean="0"/>
              <a:t>, </a:t>
            </a:r>
            <a:r>
              <a:rPr lang="en-US" dirty="0" err="1" smtClean="0"/>
              <a:t>učiteljima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posmatračima</a:t>
            </a:r>
            <a:r>
              <a:rPr lang="en-US" dirty="0" smtClean="0"/>
              <a:t> da </a:t>
            </a:r>
            <a:r>
              <a:rPr lang="en-US" dirty="0" err="1" smtClean="0"/>
              <a:t>odrede</a:t>
            </a:r>
            <a:r>
              <a:rPr lang="en-US" dirty="0" smtClean="0"/>
              <a:t> </a:t>
            </a:r>
            <a:r>
              <a:rPr lang="en-US" dirty="0" err="1" smtClean="0"/>
              <a:t>kompetencije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 u </a:t>
            </a:r>
            <a:r>
              <a:rPr lang="en-US" dirty="0" err="1" smtClean="0"/>
              <a:t>širokom</a:t>
            </a:r>
            <a:r>
              <a:rPr lang="en-US" dirty="0" smtClean="0"/>
              <a:t> </a:t>
            </a:r>
            <a:r>
              <a:rPr lang="en-US" dirty="0" err="1" smtClean="0"/>
              <a:t>rasponu</a:t>
            </a:r>
            <a:r>
              <a:rPr lang="en-US" dirty="0" smtClean="0"/>
              <a:t> </a:t>
            </a:r>
            <a:r>
              <a:rPr lang="en-US" dirty="0" err="1" smtClean="0"/>
              <a:t>funkcionalnog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. </a:t>
            </a:r>
          </a:p>
          <a:p>
            <a:pPr algn="just"/>
            <a:r>
              <a:rPr lang="en-US" dirty="0" err="1"/>
              <a:t>Najviše</a:t>
            </a:r>
            <a:r>
              <a:rPr lang="en-US" dirty="0"/>
              <a:t> </a:t>
            </a:r>
            <a:r>
              <a:rPr lang="en-US" dirty="0" err="1"/>
              <a:t>upotrebljavan</a:t>
            </a:r>
            <a:r>
              <a:rPr lang="en-US" dirty="0"/>
              <a:t> instrument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procjenu</a:t>
            </a:r>
            <a:r>
              <a:rPr lang="en-US" dirty="0"/>
              <a:t> </a:t>
            </a:r>
            <a:r>
              <a:rPr lang="en-US" dirty="0" err="1"/>
              <a:t>adaptivnog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našem</a:t>
            </a:r>
            <a:r>
              <a:rPr lang="en-US" dirty="0"/>
              <a:t> </a:t>
            </a:r>
            <a:r>
              <a:rPr lang="en-US" dirty="0" err="1"/>
              <a:t>području</a:t>
            </a:r>
            <a:r>
              <a:rPr lang="en-US" dirty="0"/>
              <a:t> </a:t>
            </a:r>
            <a:r>
              <a:rPr lang="en-US" dirty="0" err="1"/>
              <a:t>jeste</a:t>
            </a:r>
            <a:r>
              <a:rPr lang="en-US" dirty="0"/>
              <a:t> </a:t>
            </a:r>
            <a:r>
              <a:rPr lang="en-US" dirty="0" err="1"/>
              <a:t>Skala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procjenu</a:t>
            </a:r>
            <a:r>
              <a:rPr lang="en-US" dirty="0"/>
              <a:t> </a:t>
            </a:r>
            <a:r>
              <a:rPr lang="en-US" dirty="0" err="1"/>
              <a:t>adaptivnog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AAMD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procjenjuje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: </a:t>
            </a:r>
            <a:r>
              <a:rPr lang="en-US" dirty="0" err="1"/>
              <a:t>vještine</a:t>
            </a:r>
            <a:r>
              <a:rPr lang="en-US" dirty="0"/>
              <a:t> </a:t>
            </a:r>
            <a:r>
              <a:rPr lang="en-US" dirty="0" err="1"/>
              <a:t>svakodnevnog</a:t>
            </a:r>
            <a:r>
              <a:rPr lang="en-US" dirty="0"/>
              <a:t> </a:t>
            </a:r>
            <a:r>
              <a:rPr lang="en-US" dirty="0" err="1"/>
              <a:t>života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nepoželjne</a:t>
            </a:r>
            <a:r>
              <a:rPr lang="en-US" dirty="0"/>
              <a:t> </a:t>
            </a:r>
            <a:r>
              <a:rPr lang="en-US" dirty="0" err="1"/>
              <a:t>oblike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2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Klasifikacija</a:t>
            </a:r>
            <a:r>
              <a:rPr lang="en-US" dirty="0" smtClean="0"/>
              <a:t> </a:t>
            </a:r>
            <a:r>
              <a:rPr lang="en-US" dirty="0" err="1" smtClean="0"/>
              <a:t>intelektualnih</a:t>
            </a:r>
            <a:r>
              <a:rPr lang="en-US" dirty="0" smtClean="0"/>
              <a:t> </a:t>
            </a:r>
            <a:r>
              <a:rPr lang="en-US" dirty="0" err="1" smtClean="0"/>
              <a:t>teškoća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1629" y="1399921"/>
            <a:ext cx="9602984" cy="5154627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/>
              <a:t>Osobe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intelektualnim</a:t>
            </a:r>
            <a:r>
              <a:rPr lang="en-US" dirty="0"/>
              <a:t> </a:t>
            </a:r>
            <a:r>
              <a:rPr lang="en-US" dirty="0" err="1"/>
              <a:t>teškoćama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kategorisane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nivou</a:t>
            </a:r>
            <a:r>
              <a:rPr lang="en-US" dirty="0"/>
              <a:t> </a:t>
            </a:r>
            <a:r>
              <a:rPr lang="en-US" dirty="0" err="1"/>
              <a:t>teškoće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, </a:t>
            </a:r>
            <a:r>
              <a:rPr lang="en-US" dirty="0" err="1"/>
              <a:t>gdje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utvrđene</a:t>
            </a:r>
            <a:r>
              <a:rPr lang="en-US" dirty="0"/>
              <a:t> </a:t>
            </a:r>
            <a:r>
              <a:rPr lang="en-US" dirty="0" err="1"/>
              <a:t>velike</a:t>
            </a:r>
            <a:r>
              <a:rPr lang="en-US" dirty="0"/>
              <a:t> </a:t>
            </a:r>
            <a:r>
              <a:rPr lang="en-US" dirty="0" err="1"/>
              <a:t>razlike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pojedinih</a:t>
            </a:r>
            <a:r>
              <a:rPr lang="en-US" dirty="0"/>
              <a:t> </a:t>
            </a:r>
            <a:r>
              <a:rPr lang="en-US" dirty="0" err="1"/>
              <a:t>kategorija</a:t>
            </a:r>
            <a:r>
              <a:rPr lang="en-US" dirty="0"/>
              <a:t>, </a:t>
            </a:r>
            <a:r>
              <a:rPr lang="en-US" dirty="0" err="1"/>
              <a:t>gdje</a:t>
            </a:r>
            <a:r>
              <a:rPr lang="en-US" dirty="0"/>
              <a:t> je </a:t>
            </a:r>
            <a:r>
              <a:rPr lang="en-US" dirty="0" err="1"/>
              <a:t>utvrđeno</a:t>
            </a:r>
            <a:r>
              <a:rPr lang="en-US" dirty="0"/>
              <a:t> da se </a:t>
            </a:r>
            <a:r>
              <a:rPr lang="en-US" dirty="0" err="1"/>
              <a:t>najveći</a:t>
            </a:r>
            <a:r>
              <a:rPr lang="en-US" dirty="0"/>
              <a:t> </a:t>
            </a:r>
            <a:r>
              <a:rPr lang="en-US" dirty="0" err="1"/>
              <a:t>procenat</a:t>
            </a:r>
            <a:r>
              <a:rPr lang="en-US" dirty="0"/>
              <a:t> </a:t>
            </a:r>
            <a:r>
              <a:rPr lang="en-US" dirty="0" err="1"/>
              <a:t>djece</a:t>
            </a:r>
            <a:r>
              <a:rPr lang="en-US" dirty="0"/>
              <a:t> (85%)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intelektualnim</a:t>
            </a:r>
            <a:r>
              <a:rPr lang="en-US" dirty="0"/>
              <a:t> </a:t>
            </a:r>
            <a:r>
              <a:rPr lang="en-US" dirty="0" err="1"/>
              <a:t>teškoćama</a:t>
            </a:r>
            <a:r>
              <a:rPr lang="en-US" dirty="0"/>
              <a:t> </a:t>
            </a:r>
            <a:r>
              <a:rPr lang="en-US" dirty="0" err="1"/>
              <a:t>nalazi</a:t>
            </a:r>
            <a:r>
              <a:rPr lang="en-US" dirty="0"/>
              <a:t> u </a:t>
            </a:r>
            <a:r>
              <a:rPr lang="en-US" dirty="0" err="1"/>
              <a:t>grupi</a:t>
            </a:r>
            <a:r>
              <a:rPr lang="en-US" dirty="0"/>
              <a:t> </a:t>
            </a:r>
            <a:r>
              <a:rPr lang="en-US" dirty="0" err="1"/>
              <a:t>lakog</a:t>
            </a:r>
            <a:r>
              <a:rPr lang="en-US" dirty="0"/>
              <a:t> </a:t>
            </a:r>
            <a:r>
              <a:rPr lang="en-US" dirty="0" err="1"/>
              <a:t>stepena</a:t>
            </a:r>
            <a:r>
              <a:rPr lang="en-US" dirty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 err="1"/>
              <a:t>Prema</a:t>
            </a:r>
            <a:r>
              <a:rPr lang="en-US" dirty="0"/>
              <a:t> DSM IV </a:t>
            </a:r>
            <a:r>
              <a:rPr lang="en-US" dirty="0" err="1"/>
              <a:t>razlikujemo</a:t>
            </a:r>
            <a:r>
              <a:rPr lang="en-US" dirty="0"/>
              <a:t> 4 </a:t>
            </a:r>
            <a:r>
              <a:rPr lang="en-US" dirty="0" err="1"/>
              <a:t>kategorije</a:t>
            </a:r>
            <a:r>
              <a:rPr lang="en-US" dirty="0"/>
              <a:t> </a:t>
            </a:r>
            <a:r>
              <a:rPr lang="en-US" dirty="0" err="1"/>
              <a:t>intelektualnih</a:t>
            </a:r>
            <a:r>
              <a:rPr lang="en-US" dirty="0"/>
              <a:t> </a:t>
            </a:r>
            <a:r>
              <a:rPr lang="en-US" dirty="0" err="1"/>
              <a:t>teškoća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podjela</a:t>
            </a:r>
            <a:r>
              <a:rPr lang="en-US" dirty="0"/>
              <a:t> je </a:t>
            </a:r>
            <a:r>
              <a:rPr lang="en-US" dirty="0" err="1"/>
              <a:t>povezana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rezultatima</a:t>
            </a:r>
            <a:r>
              <a:rPr lang="en-US" dirty="0"/>
              <a:t> </a:t>
            </a:r>
            <a:r>
              <a:rPr lang="en-US" dirty="0" err="1"/>
              <a:t>mjerenja</a:t>
            </a:r>
            <a:r>
              <a:rPr lang="en-US" dirty="0"/>
              <a:t> </a:t>
            </a:r>
            <a:r>
              <a:rPr lang="en-US" dirty="0" err="1"/>
              <a:t>koeficijenta</a:t>
            </a:r>
            <a:r>
              <a:rPr lang="en-US" dirty="0"/>
              <a:t> </a:t>
            </a:r>
            <a:r>
              <a:rPr lang="en-US" dirty="0" err="1"/>
              <a:t>inteligencije</a:t>
            </a:r>
            <a:r>
              <a:rPr lang="en-US" dirty="0"/>
              <a:t>:</a:t>
            </a:r>
          </a:p>
          <a:p>
            <a:pPr lvl="1" algn="just"/>
            <a:r>
              <a:rPr lang="en-US" sz="1800" dirty="0" err="1"/>
              <a:t>Laka</a:t>
            </a:r>
            <a:r>
              <a:rPr lang="en-US" sz="1800" dirty="0"/>
              <a:t> </a:t>
            </a:r>
            <a:r>
              <a:rPr lang="en-US" sz="1800" dirty="0" err="1"/>
              <a:t>intelektualna</a:t>
            </a:r>
            <a:r>
              <a:rPr lang="en-US" sz="1800" dirty="0"/>
              <a:t> </a:t>
            </a:r>
            <a:r>
              <a:rPr lang="en-US" sz="1800" dirty="0" err="1"/>
              <a:t>poteškoća</a:t>
            </a:r>
            <a:endParaRPr lang="en-US" sz="1800" dirty="0"/>
          </a:p>
          <a:p>
            <a:pPr lvl="1" algn="just"/>
            <a:r>
              <a:rPr lang="en-US" sz="1800" dirty="0" err="1"/>
              <a:t>Umjerena</a:t>
            </a:r>
            <a:r>
              <a:rPr lang="en-US" sz="1800" dirty="0"/>
              <a:t> </a:t>
            </a:r>
            <a:r>
              <a:rPr lang="en-US" sz="1800" dirty="0" err="1"/>
              <a:t>intelektualna</a:t>
            </a:r>
            <a:r>
              <a:rPr lang="en-US" sz="1800" dirty="0"/>
              <a:t> </a:t>
            </a:r>
            <a:r>
              <a:rPr lang="en-US" sz="1800" dirty="0" err="1"/>
              <a:t>poteškoća</a:t>
            </a:r>
            <a:endParaRPr lang="en-US" sz="1800" dirty="0"/>
          </a:p>
          <a:p>
            <a:pPr lvl="1" algn="just"/>
            <a:r>
              <a:rPr lang="en-US" sz="1800" dirty="0" err="1"/>
              <a:t>Teža</a:t>
            </a:r>
            <a:r>
              <a:rPr lang="en-US" sz="1800" dirty="0"/>
              <a:t> </a:t>
            </a:r>
            <a:r>
              <a:rPr lang="en-US" sz="1800" dirty="0" err="1"/>
              <a:t>intelektualna</a:t>
            </a:r>
            <a:r>
              <a:rPr lang="en-US" sz="1800" dirty="0"/>
              <a:t> </a:t>
            </a:r>
            <a:r>
              <a:rPr lang="en-US" sz="1800" dirty="0" err="1"/>
              <a:t>poteškoća</a:t>
            </a:r>
            <a:endParaRPr lang="en-US" sz="1800" dirty="0"/>
          </a:p>
          <a:p>
            <a:pPr lvl="1" algn="just"/>
            <a:r>
              <a:rPr lang="en-US" sz="1800" dirty="0" err="1"/>
              <a:t>Teška</a:t>
            </a:r>
            <a:r>
              <a:rPr lang="en-US" sz="1800" dirty="0"/>
              <a:t> </a:t>
            </a:r>
            <a:r>
              <a:rPr lang="en-US" sz="1800" dirty="0" err="1"/>
              <a:t>intelektualna</a:t>
            </a:r>
            <a:r>
              <a:rPr lang="en-US" sz="1800" dirty="0"/>
              <a:t> </a:t>
            </a:r>
            <a:r>
              <a:rPr lang="en-US" sz="1800" dirty="0" err="1"/>
              <a:t>poteškoća</a:t>
            </a:r>
            <a:endParaRPr lang="en-US" sz="1800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Posljednjih</a:t>
            </a:r>
            <a:r>
              <a:rPr lang="en-US" dirty="0"/>
              <a:t> </a:t>
            </a:r>
            <a:r>
              <a:rPr lang="en-US" dirty="0" err="1"/>
              <a:t>godina</a:t>
            </a:r>
            <a:r>
              <a:rPr lang="en-US" dirty="0"/>
              <a:t> </a:t>
            </a:r>
            <a:r>
              <a:rPr lang="en-US" dirty="0" err="1"/>
              <a:t>učinjenen</a:t>
            </a:r>
            <a:r>
              <a:rPr lang="en-US" dirty="0"/>
              <a:t> je </a:t>
            </a:r>
            <a:r>
              <a:rPr lang="en-US" dirty="0" err="1"/>
              <a:t>značajan</a:t>
            </a:r>
            <a:r>
              <a:rPr lang="en-US" dirty="0"/>
              <a:t> </a:t>
            </a:r>
            <a:r>
              <a:rPr lang="en-US" dirty="0" err="1"/>
              <a:t>napor</a:t>
            </a:r>
            <a:r>
              <a:rPr lang="en-US" dirty="0"/>
              <a:t> da se </a:t>
            </a:r>
            <a:r>
              <a:rPr lang="en-US" dirty="0" err="1"/>
              <a:t>prepozna</a:t>
            </a:r>
            <a:r>
              <a:rPr lang="en-US" dirty="0"/>
              <a:t> da je </a:t>
            </a:r>
            <a:r>
              <a:rPr lang="en-US" dirty="0" err="1"/>
              <a:t>nivo</a:t>
            </a:r>
            <a:r>
              <a:rPr lang="en-US" dirty="0"/>
              <a:t> </a:t>
            </a:r>
            <a:r>
              <a:rPr lang="en-US" dirty="0" err="1"/>
              <a:t>podrške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ove</a:t>
            </a:r>
            <a:r>
              <a:rPr lang="en-US" dirty="0"/>
              <a:t> </a:t>
            </a:r>
            <a:r>
              <a:rPr lang="en-US" dirty="0" err="1"/>
              <a:t>osobe</a:t>
            </a:r>
            <a:r>
              <a:rPr lang="en-US" dirty="0"/>
              <a:t> </a:t>
            </a:r>
            <a:r>
              <a:rPr lang="en-US" dirty="0" err="1"/>
              <a:t>trebaju</a:t>
            </a:r>
            <a:r>
              <a:rPr lang="en-US" dirty="0"/>
              <a:t> u </a:t>
            </a:r>
            <a:r>
              <a:rPr lang="en-US" dirty="0" err="1"/>
              <a:t>svom</a:t>
            </a:r>
            <a:r>
              <a:rPr lang="en-US" dirty="0"/>
              <a:t> </a:t>
            </a:r>
            <a:r>
              <a:rPr lang="en-US" dirty="0" err="1"/>
              <a:t>životu</a:t>
            </a:r>
            <a:r>
              <a:rPr lang="en-US" dirty="0"/>
              <a:t> </a:t>
            </a:r>
            <a:r>
              <a:rPr lang="en-US" dirty="0" err="1"/>
              <a:t>važno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I </a:t>
            </a:r>
            <a:r>
              <a:rPr lang="en-US" dirty="0" err="1"/>
              <a:t>davanje</a:t>
            </a:r>
            <a:r>
              <a:rPr lang="en-US" dirty="0"/>
              <a:t> </a:t>
            </a:r>
            <a:r>
              <a:rPr lang="en-US" dirty="0" err="1"/>
              <a:t>oznake</a:t>
            </a:r>
            <a:r>
              <a:rPr lang="en-US" dirty="0"/>
              <a:t> </a:t>
            </a:r>
            <a:r>
              <a:rPr lang="en-US" dirty="0" err="1"/>
              <a:t>stepenu</a:t>
            </a:r>
            <a:r>
              <a:rPr lang="en-US" dirty="0"/>
              <a:t> </a:t>
            </a:r>
            <a:r>
              <a:rPr lang="en-US" dirty="0" err="1"/>
              <a:t>oštećenja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522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313147"/>
              </p:ext>
            </p:extLst>
          </p:nvPr>
        </p:nvGraphicFramePr>
        <p:xfrm>
          <a:off x="1610315" y="0"/>
          <a:ext cx="10243594" cy="6705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648"/>
                <a:gridCol w="8712946"/>
              </a:tblGrid>
              <a:tr h="428309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Stepen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IT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Tipični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podrške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0202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Laka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(IQ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između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50/55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70)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Osobe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su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obično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sposobne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za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neovisan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život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iako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ponekad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trebaju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podršku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zajednice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socijalnu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podršku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odrasloj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dobi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mentalna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dob od 9 do 12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godina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algn="just"/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razvijenu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konverzaciju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Potpuno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neovisni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brizi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sebi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Posjeduju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praktične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domaćinstvu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Osnovne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čitanja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pisanja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06932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Umjerena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(IQ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između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35/40 – 50/55)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Mogu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raditi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brinuti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se o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sebi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umjerenom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supervizijom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Oni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tipično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stiču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komunikacijske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djetinjstvu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sposobni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da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žive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funkcionišu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uspješno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zajednici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okruženju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pod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nadzorom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kao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što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je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podržano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stanovanje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odrasloj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dobi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mentalna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dob 6-9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godina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algn="just"/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Ograničen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rječnik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trebaju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pomoć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mogu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obavljati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jednostavne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poslove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supervizijom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Obično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potpuno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mobilni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pokretni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74245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Teža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(IQ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između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20/25 I 35/40)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Osobe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sposobne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da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vrše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osnovnu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brigu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sebi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razvijene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komunikacije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potrebu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jakom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podrškom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malim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kućama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stanovanje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ili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podržanim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življenjem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odrasloj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dobi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mentalna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dob 3-6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godina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just"/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Koriste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riječi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ili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geste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izražavanje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osnovnih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potreba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Sve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aktivnosti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trebaju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biti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pod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supervizijom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Mogu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raditi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samo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jako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strukturiranim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ili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osiguranim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okruženjima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Zajednička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oštećenja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kretanja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3314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Teška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(IQ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ispod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20/25)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Mogu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razviti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osnovnu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brigu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sebi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komunikacijske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odgovarajućom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podrškom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treningom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Uvijek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je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potreban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visok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brige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podrške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(24h).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Često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dodatna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oštećenja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mobilnosti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udruženo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zdravstvenim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tegobama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odrasloj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dobi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mentalna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dob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ispod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3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godine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just"/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: Ne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mogu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razumjeti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zahtjeve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Vrlo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ograničena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komunikacija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Mogu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imati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teškoće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kretanju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Nemaju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ili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imaju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vrlo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ograničene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vještine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brige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sebi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Obično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su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inkontinentni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48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761270"/>
            <a:ext cx="8911687" cy="1280890"/>
          </a:xfrm>
        </p:spPr>
        <p:txBody>
          <a:bodyPr/>
          <a:lstStyle/>
          <a:p>
            <a:r>
              <a:rPr lang="en-US" dirty="0" smtClean="0"/>
              <a:t>KORACI U IZRADI IOP-A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Tokom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izrade</a:t>
            </a:r>
            <a:r>
              <a:rPr lang="en-US" dirty="0" smtClean="0">
                <a:solidFill>
                  <a:schemeClr val="tx1"/>
                </a:solidFill>
              </a:rPr>
              <a:t> IOP-a </a:t>
            </a:r>
            <a:r>
              <a:rPr lang="en-US" dirty="0" err="1" smtClean="0">
                <a:solidFill>
                  <a:schemeClr val="tx1"/>
                </a:solidFill>
              </a:rPr>
              <a:t>potrebno</a:t>
            </a:r>
            <a:r>
              <a:rPr lang="en-US" dirty="0" smtClean="0">
                <a:solidFill>
                  <a:schemeClr val="tx1"/>
                </a:solidFill>
              </a:rPr>
              <a:t> je </a:t>
            </a:r>
            <a:r>
              <a:rPr lang="en-US" dirty="0" err="1" smtClean="0">
                <a:solidFill>
                  <a:schemeClr val="tx1"/>
                </a:solidFill>
              </a:rPr>
              <a:t>provesti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ili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planirati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sljedeće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Pedagoška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opservacija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procjena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inicijalnog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statusa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učenika</a:t>
            </a:r>
            <a:r>
              <a:rPr lang="en-US" dirty="0" smtClean="0">
                <a:solidFill>
                  <a:schemeClr val="tx1"/>
                </a:solidFill>
              </a:rPr>
              <a:t> s </a:t>
            </a:r>
            <a:r>
              <a:rPr lang="en-US" dirty="0" err="1" smtClean="0">
                <a:solidFill>
                  <a:schemeClr val="tx1"/>
                </a:solidFill>
              </a:rPr>
              <a:t>posebnim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obrazovnim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potrebama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određeni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nastavni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predmet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opserviramo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navodimo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specifičnosti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učekinovih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teškoća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njegove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sposobnosti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vještine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predznanja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nivo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ostvarenosti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odgojno-obrazovnih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ishoda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utvrđene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obrazovne</a:t>
            </a:r>
            <a:r>
              <a:rPr lang="en-US" dirty="0" smtClean="0">
                <a:solidFill>
                  <a:schemeClr val="tx1"/>
                </a:solidFill>
              </a:rPr>
              <a:t>, socio-</a:t>
            </a:r>
            <a:r>
              <a:rPr lang="en-US" dirty="0" err="1" smtClean="0">
                <a:solidFill>
                  <a:schemeClr val="tx1"/>
                </a:solidFill>
              </a:rPr>
              <a:t>emocionalne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odgojne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potrebe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oblike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podrške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interese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potrebe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dodatnim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odgojno-obrazovnim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rehabilitacijskim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programom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endParaRPr lang="en-US" dirty="0" smtClean="0">
              <a:solidFill>
                <a:schemeClr val="tx1"/>
              </a:solidFill>
            </a:endParaRPr>
          </a:p>
          <a:p>
            <a:pPr algn="just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Popunjavanje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Obrasca</a:t>
            </a:r>
            <a:r>
              <a:rPr lang="en-US" b="1" dirty="0" smtClean="0">
                <a:solidFill>
                  <a:schemeClr val="tx1"/>
                </a:solidFill>
              </a:rPr>
              <a:t> IOP </a:t>
            </a:r>
            <a:r>
              <a:rPr lang="en-US" dirty="0" smtClean="0">
                <a:solidFill>
                  <a:schemeClr val="tx1"/>
                </a:solidFill>
              </a:rPr>
              <a:t>u </a:t>
            </a:r>
            <a:r>
              <a:rPr lang="en-US" dirty="0" err="1" smtClean="0">
                <a:solidFill>
                  <a:schemeClr val="tx1"/>
                </a:solidFill>
              </a:rPr>
              <a:t>kojem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određujemo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just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Tematske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cjeline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(</a:t>
            </a:r>
            <a:r>
              <a:rPr lang="en-US" b="1" dirty="0" err="1" smtClean="0">
                <a:solidFill>
                  <a:schemeClr val="tx1"/>
                </a:solidFill>
              </a:rPr>
              <a:t>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odgojno-obrazovni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ciljevi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ishodi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učenja</a:t>
            </a:r>
            <a:r>
              <a:rPr lang="en-US" b="1" dirty="0" smtClean="0">
                <a:solidFill>
                  <a:schemeClr val="tx1"/>
                </a:solidFill>
              </a:rPr>
              <a:t>) - </a:t>
            </a:r>
            <a:r>
              <a:rPr lang="en-US" dirty="0" err="1" smtClean="0">
                <a:solidFill>
                  <a:schemeClr val="tx1"/>
                </a:solidFill>
              </a:rPr>
              <a:t>Bloomova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taksonomija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 smtClean="0">
                <a:solidFill>
                  <a:schemeClr val="tx1"/>
                </a:solidFill>
              </a:rPr>
              <a:t>prilogu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  <a:p>
            <a:pPr lvl="1" algn="just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Poduzete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aktivnosti</a:t>
            </a:r>
            <a:r>
              <a:rPr lang="en-US" b="1" dirty="0" smtClean="0">
                <a:solidFill>
                  <a:schemeClr val="tx1"/>
                </a:solidFill>
              </a:rPr>
              <a:t> (</a:t>
            </a:r>
            <a:r>
              <a:rPr lang="en-US" b="1" dirty="0" err="1" smtClean="0">
                <a:solidFill>
                  <a:schemeClr val="tx1"/>
                </a:solidFill>
              </a:rPr>
              <a:t>metode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poticaji</a:t>
            </a:r>
            <a:r>
              <a:rPr lang="en-US" b="1" dirty="0" smtClean="0">
                <a:solidFill>
                  <a:schemeClr val="tx1"/>
                </a:solidFill>
              </a:rPr>
              <a:t>) -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prilagođavanje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metoda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sredstava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postupaka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oblika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zahtjeva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individualizirani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pristup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učenika</a:t>
            </a:r>
            <a:r>
              <a:rPr lang="en-US" dirty="0">
                <a:solidFill>
                  <a:schemeClr val="tx1"/>
                </a:solidFill>
              </a:rPr>
              <a:t>), </a:t>
            </a:r>
            <a:r>
              <a:rPr lang="en-US" dirty="0" err="1">
                <a:solidFill>
                  <a:schemeClr val="tx1"/>
                </a:solidFill>
              </a:rPr>
              <a:t>očekivane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aktivnosti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učenika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 smtClean="0">
                <a:solidFill>
                  <a:schemeClr val="tx1"/>
                </a:solidFill>
              </a:rPr>
              <a:t>nastavi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Opis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postignuća</a:t>
            </a:r>
            <a:r>
              <a:rPr lang="en-US" b="1" dirty="0" smtClean="0">
                <a:solidFill>
                  <a:schemeClr val="tx1"/>
                </a:solidFill>
              </a:rPr>
              <a:t> – </a:t>
            </a:r>
            <a:r>
              <a:rPr lang="en-US" dirty="0" err="1" smtClean="0">
                <a:solidFill>
                  <a:schemeClr val="tx1"/>
                </a:solidFill>
              </a:rPr>
              <a:t>znanja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vještine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navike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učenici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usvojili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Procjena</a:t>
            </a:r>
            <a:r>
              <a:rPr lang="en-US" dirty="0" smtClean="0"/>
              <a:t> </a:t>
            </a:r>
            <a:r>
              <a:rPr lang="en-US" dirty="0" err="1" smtClean="0"/>
              <a:t>inicijalnog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err="1" smtClean="0"/>
              <a:t>Obrazac</a:t>
            </a:r>
            <a:r>
              <a:rPr lang="en-US" b="1" dirty="0" smtClean="0"/>
              <a:t> PIS (</a:t>
            </a:r>
            <a:r>
              <a:rPr lang="en-US" b="1" dirty="0" err="1" smtClean="0"/>
              <a:t>Procjena</a:t>
            </a:r>
            <a:r>
              <a:rPr lang="en-US" b="1" dirty="0" smtClean="0"/>
              <a:t> </a:t>
            </a:r>
            <a:r>
              <a:rPr lang="en-US" b="1" dirty="0" err="1" smtClean="0"/>
              <a:t>inicijalnog</a:t>
            </a:r>
            <a:r>
              <a:rPr lang="en-US" b="1" dirty="0" smtClean="0"/>
              <a:t> </a:t>
            </a:r>
            <a:r>
              <a:rPr lang="en-US" b="1" dirty="0" err="1" smtClean="0"/>
              <a:t>statusa</a:t>
            </a:r>
            <a:r>
              <a:rPr lang="en-US" b="1" dirty="0" smtClean="0"/>
              <a:t>)</a:t>
            </a:r>
            <a:endParaRPr lang="en-US" b="1" dirty="0"/>
          </a:p>
          <a:p>
            <a:pPr algn="just"/>
            <a:r>
              <a:rPr lang="en-US" dirty="0" err="1"/>
              <a:t>Opserviramo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procjenjujemo</a:t>
            </a:r>
            <a:r>
              <a:rPr lang="en-US" dirty="0"/>
              <a:t> </a:t>
            </a:r>
            <a:r>
              <a:rPr lang="en-US" dirty="0" err="1"/>
              <a:t>specifičnosti</a:t>
            </a:r>
            <a:r>
              <a:rPr lang="en-US" dirty="0"/>
              <a:t> </a:t>
            </a:r>
            <a:r>
              <a:rPr lang="en-US" dirty="0" err="1"/>
              <a:t>školskog</a:t>
            </a:r>
            <a:r>
              <a:rPr lang="en-US" dirty="0"/>
              <a:t> </a:t>
            </a:r>
            <a:r>
              <a:rPr lang="en-US" dirty="0" err="1"/>
              <a:t>učenja</a:t>
            </a:r>
            <a:r>
              <a:rPr lang="en-US" dirty="0"/>
              <a:t> – </a:t>
            </a:r>
            <a:r>
              <a:rPr lang="en-US" dirty="0" err="1"/>
              <a:t>pažnja</a:t>
            </a:r>
            <a:r>
              <a:rPr lang="en-US" dirty="0"/>
              <a:t>, </a:t>
            </a:r>
            <a:r>
              <a:rPr lang="en-US" dirty="0" err="1"/>
              <a:t>koncentracija</a:t>
            </a:r>
            <a:r>
              <a:rPr lang="en-US" dirty="0"/>
              <a:t>, </a:t>
            </a:r>
            <a:r>
              <a:rPr lang="en-US" dirty="0" err="1"/>
              <a:t>pamćenje</a:t>
            </a:r>
            <a:r>
              <a:rPr lang="en-US" dirty="0"/>
              <a:t>, </a:t>
            </a:r>
            <a:r>
              <a:rPr lang="en-US" dirty="0" err="1"/>
              <a:t>samostalnost</a:t>
            </a:r>
            <a:r>
              <a:rPr lang="en-US" dirty="0"/>
              <a:t>, </a:t>
            </a:r>
            <a:r>
              <a:rPr lang="en-US" dirty="0" err="1"/>
              <a:t>vještine</a:t>
            </a:r>
            <a:r>
              <a:rPr lang="en-US" dirty="0"/>
              <a:t>, </a:t>
            </a:r>
            <a:r>
              <a:rPr lang="en-US" dirty="0" err="1"/>
              <a:t>potrebe</a:t>
            </a:r>
            <a:r>
              <a:rPr lang="en-US" dirty="0"/>
              <a:t>, </a:t>
            </a:r>
            <a:r>
              <a:rPr lang="en-US" dirty="0" err="1"/>
              <a:t>interese</a:t>
            </a:r>
            <a:r>
              <a:rPr lang="en-US" dirty="0"/>
              <a:t>, </a:t>
            </a:r>
            <a:r>
              <a:rPr lang="en-US" dirty="0" err="1"/>
              <a:t>predznanja</a:t>
            </a:r>
            <a:r>
              <a:rPr lang="en-US" dirty="0"/>
              <a:t>... </a:t>
            </a:r>
          </a:p>
          <a:p>
            <a:pPr algn="just"/>
            <a:r>
              <a:rPr lang="en-US" dirty="0"/>
              <a:t>U </a:t>
            </a:r>
            <a:r>
              <a:rPr lang="en-US" dirty="0" err="1"/>
              <a:t>razvoju</a:t>
            </a:r>
            <a:r>
              <a:rPr lang="en-US" dirty="0"/>
              <a:t> </a:t>
            </a:r>
            <a:r>
              <a:rPr lang="en-US" dirty="0" err="1"/>
              <a:t>učenikovog</a:t>
            </a:r>
            <a:r>
              <a:rPr lang="en-US" dirty="0"/>
              <a:t> </a:t>
            </a:r>
            <a:r>
              <a:rPr lang="en-US" dirty="0" err="1"/>
              <a:t>profila</a:t>
            </a:r>
            <a:r>
              <a:rPr lang="en-US" dirty="0"/>
              <a:t> </a:t>
            </a:r>
            <a:r>
              <a:rPr lang="en-US" dirty="0" err="1"/>
              <a:t>naglašavamo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oslanjamo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njegove</a:t>
            </a:r>
            <a:r>
              <a:rPr lang="en-US" dirty="0"/>
              <a:t> </a:t>
            </a:r>
            <a:r>
              <a:rPr lang="en-US" b="1" dirty="0" err="1"/>
              <a:t>jake</a:t>
            </a:r>
            <a:r>
              <a:rPr lang="en-US" b="1" dirty="0"/>
              <a:t> </a:t>
            </a:r>
            <a:r>
              <a:rPr lang="en-US" b="1" dirty="0" err="1"/>
              <a:t>strane</a:t>
            </a:r>
            <a:r>
              <a:rPr lang="en-US" b="1" dirty="0"/>
              <a:t>, </a:t>
            </a:r>
            <a:r>
              <a:rPr lang="en-US" b="1" dirty="0" err="1"/>
              <a:t>posebne</a:t>
            </a:r>
            <a:r>
              <a:rPr lang="en-US" b="1" dirty="0"/>
              <a:t> </a:t>
            </a:r>
            <a:r>
              <a:rPr lang="en-US" b="1" dirty="0" err="1"/>
              <a:t>interese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iskustva</a:t>
            </a:r>
            <a:r>
              <a:rPr lang="en-US" dirty="0"/>
              <a:t> (</a:t>
            </a:r>
            <a:r>
              <a:rPr lang="en-US" dirty="0" err="1"/>
              <a:t>Ko</a:t>
            </a:r>
            <a:r>
              <a:rPr lang="en-US" dirty="0"/>
              <a:t> je </a:t>
            </a:r>
            <a:r>
              <a:rPr lang="en-US" dirty="0" err="1"/>
              <a:t>učenik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, </a:t>
            </a:r>
            <a:r>
              <a:rPr lang="en-US" dirty="0" err="1"/>
              <a:t>zna</a:t>
            </a:r>
            <a:r>
              <a:rPr lang="en-US" dirty="0"/>
              <a:t>, </a:t>
            </a:r>
            <a:r>
              <a:rPr lang="en-US" dirty="0" err="1"/>
              <a:t>želi</a:t>
            </a:r>
            <a:r>
              <a:rPr lang="en-US" dirty="0"/>
              <a:t>,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sposobnosti</a:t>
            </a:r>
            <a:r>
              <a:rPr lang="en-US" dirty="0"/>
              <a:t>…)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njegove</a:t>
            </a:r>
            <a:r>
              <a:rPr lang="en-US" dirty="0"/>
              <a:t> </a:t>
            </a:r>
            <a:r>
              <a:rPr lang="en-US" b="1" dirty="0" err="1"/>
              <a:t>odgojne</a:t>
            </a:r>
            <a:r>
              <a:rPr lang="en-US" b="1" dirty="0"/>
              <a:t>, </a:t>
            </a:r>
            <a:r>
              <a:rPr lang="en-US" b="1" dirty="0" err="1"/>
              <a:t>obrazovne</a:t>
            </a:r>
            <a:r>
              <a:rPr lang="en-US" b="1" dirty="0"/>
              <a:t>, socio-</a:t>
            </a:r>
            <a:r>
              <a:rPr lang="en-US" b="1" dirty="0" err="1"/>
              <a:t>emocionalne</a:t>
            </a:r>
            <a:r>
              <a:rPr lang="en-US" b="1" dirty="0"/>
              <a:t> </a:t>
            </a:r>
            <a:r>
              <a:rPr lang="en-US" b="1" dirty="0" err="1"/>
              <a:t>potrebe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potrebe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podrškom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je </a:t>
            </a:r>
            <a:r>
              <a:rPr lang="en-US" dirty="0" err="1"/>
              <a:t>potrebno</a:t>
            </a:r>
            <a:r>
              <a:rPr lang="en-US" dirty="0"/>
              <a:t> </a:t>
            </a:r>
            <a:r>
              <a:rPr lang="en-US" dirty="0" err="1"/>
              <a:t>razvijati</a:t>
            </a:r>
            <a:r>
              <a:rPr lang="en-US" dirty="0"/>
              <a:t>/</a:t>
            </a:r>
            <a:r>
              <a:rPr lang="en-US" dirty="0" err="1"/>
              <a:t>unapređivati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pružiti</a:t>
            </a:r>
            <a:r>
              <a:rPr lang="en-US" dirty="0"/>
              <a:t> mu </a:t>
            </a:r>
            <a:r>
              <a:rPr lang="en-US" dirty="0" err="1"/>
              <a:t>podršku</a:t>
            </a:r>
            <a:r>
              <a:rPr lang="en-US" dirty="0"/>
              <a:t> u tom </a:t>
            </a:r>
            <a:r>
              <a:rPr lang="en-US" dirty="0" err="1"/>
              <a:t>području</a:t>
            </a:r>
            <a:r>
              <a:rPr lang="en-US" dirty="0" smtClean="0"/>
              <a:t>).</a:t>
            </a:r>
          </a:p>
          <a:p>
            <a:pPr algn="just"/>
            <a:endParaRPr lang="en-US" dirty="0" smtClean="0"/>
          </a:p>
          <a:p>
            <a:pPr algn="just"/>
            <a:r>
              <a:rPr lang="en-US" b="1" dirty="0" err="1" smtClean="0"/>
              <a:t>Obrazac</a:t>
            </a:r>
            <a:r>
              <a:rPr lang="en-US" b="1" dirty="0" smtClean="0"/>
              <a:t> IOP (INDIVIDUALNI OBRAZOVNI PROGRAM)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1262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ontent Placeholder 1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2461413"/>
              </p:ext>
            </p:extLst>
          </p:nvPr>
        </p:nvGraphicFramePr>
        <p:xfrm>
          <a:off x="2560638" y="409575"/>
          <a:ext cx="6140450" cy="606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0" name="Document" r:id="rId3" imgW="8352092" imgH="8249330" progId="Word.Document.8">
                  <p:embed/>
                </p:oleObj>
              </mc:Choice>
              <mc:Fallback>
                <p:oleObj name="Document" r:id="rId3" imgW="8352092" imgH="824933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0638" y="409575"/>
                        <a:ext cx="6140450" cy="606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354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34003"/>
              </p:ext>
            </p:extLst>
          </p:nvPr>
        </p:nvGraphicFramePr>
        <p:xfrm>
          <a:off x="2595563" y="646113"/>
          <a:ext cx="5565775" cy="549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2" name="Document" r:id="rId3" imgW="8262493" imgH="8158841" progId="Word.Document.8">
                  <p:embed/>
                </p:oleObj>
              </mc:Choice>
              <mc:Fallback>
                <p:oleObj name="Document" r:id="rId3" imgW="8262493" imgH="8158841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5563" y="646113"/>
                        <a:ext cx="5565775" cy="5495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090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7902764"/>
              </p:ext>
            </p:extLst>
          </p:nvPr>
        </p:nvGraphicFramePr>
        <p:xfrm>
          <a:off x="2132333" y="939338"/>
          <a:ext cx="8972028" cy="552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6" name="Document" r:id="rId3" imgW="9930680" imgH="6116877" progId="Word.Document.8">
                  <p:embed/>
                </p:oleObj>
              </mc:Choice>
              <mc:Fallback>
                <p:oleObj name="Document" r:id="rId3" imgW="9930680" imgH="6116877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32333" y="939338"/>
                        <a:ext cx="8972028" cy="552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916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2773783"/>
              </p:ext>
            </p:extLst>
          </p:nvPr>
        </p:nvGraphicFramePr>
        <p:xfrm>
          <a:off x="3263725" y="436970"/>
          <a:ext cx="3808741" cy="5784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0" name="Document" r:id="rId3" imgW="5758053" imgH="8743598" progId="Word.Document.8">
                  <p:embed/>
                </p:oleObj>
              </mc:Choice>
              <mc:Fallback>
                <p:oleObj name="Document" r:id="rId3" imgW="5758053" imgH="8743598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63725" y="436970"/>
                        <a:ext cx="3808741" cy="5784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816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Tematske</a:t>
            </a:r>
            <a:r>
              <a:rPr lang="en-US" dirty="0" smtClean="0"/>
              <a:t> </a:t>
            </a:r>
            <a:r>
              <a:rPr lang="en-US" dirty="0" err="1" smtClean="0"/>
              <a:t>cjeline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odgojno-obrazovni</a:t>
            </a:r>
            <a:r>
              <a:rPr lang="en-US" dirty="0" smtClean="0"/>
              <a:t> </a:t>
            </a:r>
            <a:r>
              <a:rPr lang="en-US" dirty="0" err="1" smtClean="0"/>
              <a:t>ciljevi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ishodi</a:t>
            </a:r>
            <a:r>
              <a:rPr lang="en-US" dirty="0" smtClean="0"/>
              <a:t> </a:t>
            </a:r>
            <a:r>
              <a:rPr lang="en-US" dirty="0" err="1" smtClean="0"/>
              <a:t>učenja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bs-Latn-BA" b="1" dirty="0"/>
              <a:t>Pri odabiru tematskih cjelina</a:t>
            </a:r>
            <a:r>
              <a:rPr lang="bs-Latn-BA" dirty="0"/>
              <a:t>, potrebno je voditi se nastavnim planom i programom</a:t>
            </a:r>
            <a:r>
              <a:rPr lang="en-US" dirty="0"/>
              <a:t> </a:t>
            </a:r>
            <a:r>
              <a:rPr lang="en-US" dirty="0" err="1"/>
              <a:t>datog</a:t>
            </a:r>
            <a:r>
              <a:rPr lang="en-US" dirty="0"/>
              <a:t> </a:t>
            </a:r>
            <a:r>
              <a:rPr lang="en-US" dirty="0" err="1"/>
              <a:t>nastavnog</a:t>
            </a:r>
            <a:r>
              <a:rPr lang="en-US" dirty="0"/>
              <a:t> </a:t>
            </a:r>
            <a:r>
              <a:rPr lang="en-US" dirty="0" err="1"/>
              <a:t>predmeta</a:t>
            </a:r>
            <a:r>
              <a:rPr lang="en-US" dirty="0"/>
              <a:t> (</a:t>
            </a:r>
            <a:r>
              <a:rPr lang="en-US" dirty="0" err="1"/>
              <a:t>tekućeg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prethodnih</a:t>
            </a:r>
            <a:r>
              <a:rPr lang="en-US" dirty="0"/>
              <a:t> </a:t>
            </a:r>
            <a:r>
              <a:rPr lang="en-US" dirty="0" err="1"/>
              <a:t>razreda</a:t>
            </a:r>
            <a:r>
              <a:rPr lang="en-US" dirty="0"/>
              <a:t>)</a:t>
            </a:r>
            <a:r>
              <a:rPr lang="bs-Latn-BA" dirty="0"/>
              <a:t> i u skladu s inicijalnom potrebom </a:t>
            </a:r>
            <a:r>
              <a:rPr lang="bs-Latn-BA" b="1" dirty="0"/>
              <a:t>sažimati obim i dubinu gradiva i jasno definisati odgojno-obrazovne ciljeve i ishode</a:t>
            </a:r>
            <a:r>
              <a:rPr lang="bs-Latn-BA" dirty="0"/>
              <a:t>. </a:t>
            </a:r>
            <a:endParaRPr lang="en-US" dirty="0"/>
          </a:p>
          <a:p>
            <a:pPr algn="just"/>
            <a:r>
              <a:rPr lang="bs-Latn-BA" b="1" dirty="0" smtClean="0"/>
              <a:t>Za </a:t>
            </a:r>
            <a:r>
              <a:rPr lang="bs-Latn-BA" b="1" dirty="0"/>
              <a:t>postavljanje odgojno-obrazovnih ciljeva </a:t>
            </a:r>
            <a:r>
              <a:rPr lang="bs-Latn-BA" dirty="0"/>
              <a:t>najvažnije je uočiti učenikove potrebe (</a:t>
            </a:r>
            <a:r>
              <a:rPr lang="bs-Latn-BA" i="1" dirty="0"/>
              <a:t>Što želimo da učenik nauči</a:t>
            </a:r>
            <a:r>
              <a:rPr lang="en-US" i="1" dirty="0"/>
              <a:t>?</a:t>
            </a:r>
            <a:r>
              <a:rPr lang="bs-Latn-BA" dirty="0"/>
              <a:t>) a za </a:t>
            </a:r>
            <a:r>
              <a:rPr lang="bs-Latn-BA" b="1" dirty="0"/>
              <a:t>prilagođavanje nastavnih tema i jedinica </a:t>
            </a:r>
            <a:r>
              <a:rPr lang="bs-Latn-BA" dirty="0"/>
              <a:t>ključni će biti odgovori na pitanja o tome tko je učenik, koji su njegovi posebni interesi i iskustva, te koje su njegove jake strane</a:t>
            </a:r>
            <a:r>
              <a:rPr lang="en-US" dirty="0"/>
              <a:t> (</a:t>
            </a:r>
            <a:r>
              <a:rPr lang="en-US" i="1" dirty="0" err="1"/>
              <a:t>Što</a:t>
            </a:r>
            <a:r>
              <a:rPr lang="en-US" i="1" dirty="0"/>
              <a:t> </a:t>
            </a:r>
            <a:r>
              <a:rPr lang="en-US" i="1" dirty="0" err="1"/>
              <a:t>ćemo</a:t>
            </a:r>
            <a:r>
              <a:rPr lang="en-US" i="1" dirty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i="1" dirty="0" err="1"/>
              <a:t>kako</a:t>
            </a:r>
            <a:r>
              <a:rPr lang="en-US" i="1" dirty="0"/>
              <a:t> </a:t>
            </a:r>
            <a:r>
              <a:rPr lang="en-US" i="1" dirty="0" err="1"/>
              <a:t>prilagođavati</a:t>
            </a:r>
            <a:r>
              <a:rPr lang="en-US" i="1" dirty="0"/>
              <a:t> </a:t>
            </a:r>
            <a:r>
              <a:rPr lang="en-US" i="1" dirty="0" err="1"/>
              <a:t>te</a:t>
            </a:r>
            <a:r>
              <a:rPr lang="en-US" i="1" dirty="0"/>
              <a:t> </a:t>
            </a:r>
            <a:r>
              <a:rPr lang="en-US" i="1" dirty="0" err="1"/>
              <a:t>koju</a:t>
            </a:r>
            <a:r>
              <a:rPr lang="en-US" i="1" dirty="0"/>
              <a:t> </a:t>
            </a:r>
            <a:r>
              <a:rPr lang="en-US" i="1" dirty="0" err="1"/>
              <a:t>podršku</a:t>
            </a:r>
            <a:r>
              <a:rPr lang="en-US" i="1" dirty="0"/>
              <a:t> </a:t>
            </a:r>
            <a:r>
              <a:rPr lang="en-US" i="1" dirty="0" err="1"/>
              <a:t>osigurati</a:t>
            </a:r>
            <a:r>
              <a:rPr lang="en-US" i="1" dirty="0"/>
              <a:t> da bi </a:t>
            </a:r>
            <a:r>
              <a:rPr lang="en-US" i="1" dirty="0" err="1"/>
              <a:t>učenik</a:t>
            </a:r>
            <a:r>
              <a:rPr lang="en-US" i="1" dirty="0"/>
              <a:t> </a:t>
            </a:r>
            <a:r>
              <a:rPr lang="en-US" i="1" dirty="0" err="1"/>
              <a:t>uspješno</a:t>
            </a:r>
            <a:r>
              <a:rPr lang="en-US" i="1" dirty="0"/>
              <a:t> </a:t>
            </a:r>
            <a:r>
              <a:rPr lang="en-US" i="1" dirty="0" err="1"/>
              <a:t>riješio</a:t>
            </a:r>
            <a:r>
              <a:rPr lang="en-US" i="1" dirty="0"/>
              <a:t> </a:t>
            </a:r>
            <a:r>
              <a:rPr lang="en-US" i="1" dirty="0" err="1"/>
              <a:t>postavljene</a:t>
            </a:r>
            <a:r>
              <a:rPr lang="en-US" i="1" dirty="0"/>
              <a:t> </a:t>
            </a:r>
            <a:r>
              <a:rPr lang="en-US" i="1" dirty="0" err="1"/>
              <a:t>zadatke</a:t>
            </a:r>
            <a:r>
              <a:rPr lang="en-US" i="1" dirty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i="1" dirty="0" err="1"/>
              <a:t>ostvario</a:t>
            </a:r>
            <a:r>
              <a:rPr lang="en-US" i="1" dirty="0"/>
              <a:t> </a:t>
            </a:r>
            <a:r>
              <a:rPr lang="en-US" i="1" dirty="0" err="1"/>
              <a:t>odgojno-obrazovne</a:t>
            </a:r>
            <a:r>
              <a:rPr lang="en-US" i="1" dirty="0"/>
              <a:t> </a:t>
            </a:r>
            <a:r>
              <a:rPr lang="en-US" i="1" dirty="0" err="1" smtClean="0"/>
              <a:t>ciljeve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i="1" dirty="0" err="1" smtClean="0"/>
              <a:t>ishode</a:t>
            </a:r>
            <a:r>
              <a:rPr lang="en-US" i="1" dirty="0" smtClean="0"/>
              <a:t>?)</a:t>
            </a:r>
          </a:p>
        </p:txBody>
      </p:sp>
    </p:spTree>
    <p:extLst>
      <p:ext uri="{BB962C8B-B14F-4D97-AF65-F5344CB8AC3E}">
        <p14:creationId xmlns:p14="http://schemas.microsoft.com/office/powerpoint/2010/main" val="172406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Pravilnik</a:t>
            </a:r>
            <a:r>
              <a:rPr lang="en-US" dirty="0" smtClean="0"/>
              <a:t> o </a:t>
            </a:r>
            <a:r>
              <a:rPr lang="en-US" dirty="0" err="1" smtClean="0"/>
              <a:t>inkluzivnom</a:t>
            </a:r>
            <a:r>
              <a:rPr lang="en-US" dirty="0" smtClean="0"/>
              <a:t> </a:t>
            </a:r>
            <a:r>
              <a:rPr lang="en-US" dirty="0" err="1" smtClean="0"/>
              <a:t>obrazovanju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posebnim</a:t>
            </a:r>
            <a:r>
              <a:rPr lang="en-US" dirty="0" smtClean="0"/>
              <a:t> </a:t>
            </a:r>
            <a:r>
              <a:rPr lang="en-US" dirty="0" err="1" smtClean="0"/>
              <a:t>obrazovnim</a:t>
            </a:r>
            <a:r>
              <a:rPr lang="en-US" dirty="0" smtClean="0"/>
              <a:t> </a:t>
            </a:r>
            <a:r>
              <a:rPr lang="en-US" dirty="0" err="1" smtClean="0"/>
              <a:t>potrebama</a:t>
            </a:r>
            <a:r>
              <a:rPr lang="en-US" dirty="0" smtClean="0"/>
              <a:t> u </a:t>
            </a:r>
            <a:r>
              <a:rPr lang="en-US" dirty="0" err="1" smtClean="0"/>
              <a:t>osnovnoj</a:t>
            </a:r>
            <a:r>
              <a:rPr lang="en-US" dirty="0" smtClean="0"/>
              <a:t> </a:t>
            </a:r>
            <a:r>
              <a:rPr lang="en-US" dirty="0" err="1" smtClean="0"/>
              <a:t>školi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Član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2. (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Definiranje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pojmova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algn="just"/>
            <a:r>
              <a:rPr lang="en-US" dirty="0" smtClean="0"/>
              <a:t>(8) </a:t>
            </a:r>
            <a:r>
              <a:rPr lang="en-US" dirty="0" err="1" smtClean="0"/>
              <a:t>Individualni</a:t>
            </a:r>
            <a:r>
              <a:rPr lang="en-US" dirty="0" smtClean="0"/>
              <a:t> </a:t>
            </a:r>
            <a:r>
              <a:rPr lang="en-US" dirty="0" err="1" smtClean="0"/>
              <a:t>obrazovni</a:t>
            </a:r>
            <a:r>
              <a:rPr lang="en-US" dirty="0" smtClean="0"/>
              <a:t> program (IOP) se </a:t>
            </a:r>
            <a:r>
              <a:rPr lang="en-US" dirty="0" err="1" smtClean="0"/>
              <a:t>izrađuje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učenike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ne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pratiti</a:t>
            </a:r>
            <a:r>
              <a:rPr lang="en-US" dirty="0" smtClean="0"/>
              <a:t> </a:t>
            </a:r>
            <a:r>
              <a:rPr lang="en-US" dirty="0" err="1" smtClean="0"/>
              <a:t>nastavni</a:t>
            </a:r>
            <a:r>
              <a:rPr lang="en-US" dirty="0" smtClean="0"/>
              <a:t> plan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okvirni</a:t>
            </a:r>
            <a:r>
              <a:rPr lang="en-US" dirty="0" smtClean="0"/>
              <a:t> program, </a:t>
            </a:r>
            <a:r>
              <a:rPr lang="en-US" dirty="0" err="1" smtClean="0"/>
              <a:t>te</a:t>
            </a:r>
            <a:r>
              <a:rPr lang="en-US" dirty="0" smtClean="0"/>
              <a:t> je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dokument</a:t>
            </a:r>
            <a:r>
              <a:rPr lang="en-US" dirty="0" smtClean="0"/>
              <a:t> </a:t>
            </a:r>
            <a:r>
              <a:rPr lang="en-US" dirty="0" err="1" smtClean="0"/>
              <a:t>pripremljen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tačno</a:t>
            </a:r>
            <a:r>
              <a:rPr lang="en-US" dirty="0" smtClean="0"/>
              <a:t> </a:t>
            </a:r>
            <a:r>
              <a:rPr lang="en-US" dirty="0" err="1" smtClean="0"/>
              <a:t>određuju</a:t>
            </a:r>
            <a:r>
              <a:rPr lang="en-US" dirty="0" smtClean="0"/>
              <a:t> </a:t>
            </a:r>
            <a:r>
              <a:rPr lang="en-US" dirty="0" err="1" smtClean="0"/>
              <a:t>njegovi</a:t>
            </a:r>
            <a:r>
              <a:rPr lang="en-US" dirty="0" smtClean="0"/>
              <a:t> </a:t>
            </a:r>
            <a:r>
              <a:rPr lang="en-US" dirty="0" err="1" smtClean="0"/>
              <a:t>obrazovni</a:t>
            </a:r>
            <a:r>
              <a:rPr lang="en-US" dirty="0" smtClean="0"/>
              <a:t> </a:t>
            </a:r>
            <a:r>
              <a:rPr lang="en-US" dirty="0" err="1" smtClean="0"/>
              <a:t>ciljevi</a:t>
            </a:r>
            <a:r>
              <a:rPr lang="en-US" dirty="0" smtClean="0"/>
              <a:t>, </a:t>
            </a:r>
            <a:r>
              <a:rPr lang="en-US" dirty="0" err="1" smtClean="0"/>
              <a:t>planirani</a:t>
            </a:r>
            <a:r>
              <a:rPr lang="en-US" dirty="0" smtClean="0"/>
              <a:t> </a:t>
            </a:r>
            <a:r>
              <a:rPr lang="en-US" dirty="0" err="1" smtClean="0"/>
              <a:t>vremenski</a:t>
            </a:r>
            <a:r>
              <a:rPr lang="en-US" dirty="0" smtClean="0"/>
              <a:t> </a:t>
            </a:r>
            <a:r>
              <a:rPr lang="en-US" dirty="0" err="1" smtClean="0"/>
              <a:t>okvir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strategije</a:t>
            </a:r>
            <a:r>
              <a:rPr lang="en-US" dirty="0" smtClean="0"/>
              <a:t> </a:t>
            </a:r>
            <a:r>
              <a:rPr lang="en-US" dirty="0" err="1" smtClean="0"/>
              <a:t>učenja</a:t>
            </a:r>
            <a:r>
              <a:rPr lang="en-US" dirty="0" smtClean="0"/>
              <a:t>, </a:t>
            </a:r>
            <a:r>
              <a:rPr lang="en-US" dirty="0" err="1" smtClean="0"/>
              <a:t>resursi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podrška</a:t>
            </a:r>
            <a:r>
              <a:rPr lang="en-US" dirty="0" smtClean="0"/>
              <a:t> </a:t>
            </a:r>
            <a:r>
              <a:rPr lang="en-US" dirty="0" err="1" smtClean="0"/>
              <a:t>neophodna</a:t>
            </a:r>
            <a:r>
              <a:rPr lang="en-US" dirty="0" smtClean="0"/>
              <a:t> da bi se 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 err="1" smtClean="0"/>
              <a:t>ciljevi</a:t>
            </a:r>
            <a:r>
              <a:rPr lang="en-US" dirty="0" smtClean="0"/>
              <a:t> </a:t>
            </a:r>
            <a:r>
              <a:rPr lang="en-US" dirty="0" err="1" smtClean="0"/>
              <a:t>ostvarili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13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2501" y="925975"/>
            <a:ext cx="9907306" cy="530933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2300" dirty="0" err="1" smtClean="0"/>
              <a:t>Nastavne</a:t>
            </a:r>
            <a:r>
              <a:rPr lang="en-US" sz="2300" dirty="0" smtClean="0"/>
              <a:t> </a:t>
            </a:r>
            <a:r>
              <a:rPr lang="en-US" sz="2300" dirty="0" err="1" smtClean="0"/>
              <a:t>sadržaje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aktivnosti</a:t>
            </a:r>
            <a:r>
              <a:rPr lang="en-US" sz="2300" dirty="0" smtClean="0"/>
              <a:t> </a:t>
            </a:r>
            <a:r>
              <a:rPr lang="en-US" sz="2300" dirty="0" err="1" smtClean="0"/>
              <a:t>za</a:t>
            </a:r>
            <a:r>
              <a:rPr lang="en-US" sz="2300" dirty="0" smtClean="0"/>
              <a:t> </a:t>
            </a:r>
            <a:r>
              <a:rPr lang="en-US" sz="2300" dirty="0" err="1" smtClean="0"/>
              <a:t>ostvarivanje</a:t>
            </a:r>
            <a:r>
              <a:rPr lang="en-US" sz="2300" dirty="0" smtClean="0"/>
              <a:t> </a:t>
            </a:r>
            <a:r>
              <a:rPr lang="en-US" sz="2300" dirty="0" err="1" smtClean="0"/>
              <a:t>odgojno-obrazovnih</a:t>
            </a:r>
            <a:r>
              <a:rPr lang="en-US" sz="2300" dirty="0" smtClean="0"/>
              <a:t> </a:t>
            </a:r>
            <a:r>
              <a:rPr lang="en-US" sz="2300" dirty="0" err="1" smtClean="0"/>
              <a:t>ishoda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samostalan</a:t>
            </a:r>
            <a:r>
              <a:rPr lang="en-US" sz="2300" dirty="0" smtClean="0"/>
              <a:t> rad </a:t>
            </a:r>
            <a:r>
              <a:rPr lang="en-US" sz="2300" dirty="0" err="1" smtClean="0"/>
              <a:t>učenika</a:t>
            </a:r>
            <a:r>
              <a:rPr lang="en-US" sz="2300" dirty="0" smtClean="0"/>
              <a:t> s </a:t>
            </a:r>
            <a:r>
              <a:rPr lang="en-US" sz="2300" dirty="0" err="1" smtClean="0"/>
              <a:t>posebnim</a:t>
            </a:r>
            <a:r>
              <a:rPr lang="en-US" sz="2300" dirty="0" smtClean="0"/>
              <a:t> </a:t>
            </a:r>
            <a:r>
              <a:rPr lang="en-US" sz="2300" dirty="0" err="1" smtClean="0"/>
              <a:t>obrazovnim</a:t>
            </a:r>
            <a:r>
              <a:rPr lang="en-US" sz="2300" dirty="0" smtClean="0"/>
              <a:t> </a:t>
            </a:r>
            <a:r>
              <a:rPr lang="en-US" sz="2300" dirty="0" err="1" smtClean="0"/>
              <a:t>potrebama</a:t>
            </a:r>
            <a:r>
              <a:rPr lang="en-US" sz="2300" dirty="0" smtClean="0"/>
              <a:t> </a:t>
            </a:r>
            <a:r>
              <a:rPr lang="en-US" sz="2300" dirty="0" err="1" smtClean="0"/>
              <a:t>potrebno</a:t>
            </a:r>
            <a:r>
              <a:rPr lang="en-US" sz="2300" dirty="0" smtClean="0"/>
              <a:t> je </a:t>
            </a:r>
            <a:r>
              <a:rPr lang="en-US" sz="2300" dirty="0" err="1" smtClean="0"/>
              <a:t>prezentirati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en-US" sz="2300" dirty="0" err="1" smtClean="0"/>
              <a:t>način</a:t>
            </a:r>
            <a:r>
              <a:rPr lang="en-US" sz="2300" dirty="0" smtClean="0"/>
              <a:t> da </a:t>
            </a:r>
            <a:r>
              <a:rPr lang="en-US" sz="2300" dirty="0" err="1" smtClean="0"/>
              <a:t>budu</a:t>
            </a:r>
            <a:r>
              <a:rPr lang="en-US" sz="2300" dirty="0" smtClean="0"/>
              <a:t> </a:t>
            </a:r>
            <a:r>
              <a:rPr lang="en-US" sz="2300" dirty="0" err="1" smtClean="0"/>
              <a:t>primjereni</a:t>
            </a:r>
            <a:r>
              <a:rPr lang="en-US" sz="2300" dirty="0" smtClean="0"/>
              <a:t> </a:t>
            </a:r>
            <a:r>
              <a:rPr lang="en-US" sz="2300" dirty="0" err="1" smtClean="0"/>
              <a:t>razvijenosti</a:t>
            </a:r>
            <a:r>
              <a:rPr lang="en-US" sz="2300" dirty="0" smtClean="0"/>
              <a:t> </a:t>
            </a:r>
            <a:r>
              <a:rPr lang="en-US" sz="2300" dirty="0" err="1" smtClean="0"/>
              <a:t>kognitivnih</a:t>
            </a:r>
            <a:r>
              <a:rPr lang="en-US" sz="2300" dirty="0" smtClean="0"/>
              <a:t> </a:t>
            </a:r>
            <a:r>
              <a:rPr lang="en-US" sz="2300" dirty="0" err="1" smtClean="0"/>
              <a:t>sposobnosti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vještina</a:t>
            </a:r>
            <a:r>
              <a:rPr lang="en-US" sz="2300" dirty="0" smtClean="0"/>
              <a:t> </a:t>
            </a:r>
            <a:r>
              <a:rPr lang="en-US" sz="2300" dirty="0" err="1" smtClean="0"/>
              <a:t>učenika</a:t>
            </a:r>
            <a:r>
              <a:rPr lang="en-US" sz="2300" dirty="0" smtClean="0"/>
              <a:t>, </a:t>
            </a:r>
            <a:r>
              <a:rPr lang="en-US" sz="2300" dirty="0" err="1" smtClean="0"/>
              <a:t>njihovom</a:t>
            </a:r>
            <a:r>
              <a:rPr lang="en-US" sz="2300" dirty="0" smtClean="0"/>
              <a:t> </a:t>
            </a:r>
            <a:r>
              <a:rPr lang="en-US" sz="2300" dirty="0" err="1" smtClean="0"/>
              <a:t>predznanju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iskustvu</a:t>
            </a:r>
            <a:r>
              <a:rPr lang="en-US" sz="2300" dirty="0" smtClean="0"/>
              <a:t> </a:t>
            </a:r>
            <a:r>
              <a:rPr lang="en-US" sz="2300" dirty="0" err="1" smtClean="0"/>
              <a:t>jer</a:t>
            </a:r>
            <a:r>
              <a:rPr lang="en-US" sz="2300" dirty="0" smtClean="0"/>
              <a:t> </a:t>
            </a:r>
            <a:r>
              <a:rPr lang="en-US" sz="2300" dirty="0" err="1" smtClean="0"/>
              <a:t>će</a:t>
            </a:r>
            <a:r>
              <a:rPr lang="en-US" sz="2300" dirty="0" smtClean="0"/>
              <a:t> se time </a:t>
            </a:r>
            <a:r>
              <a:rPr lang="en-US" sz="2300" dirty="0" err="1" smtClean="0"/>
              <a:t>osigurati</a:t>
            </a:r>
            <a:r>
              <a:rPr lang="en-US" sz="2300" dirty="0" smtClean="0"/>
              <a:t> </a:t>
            </a:r>
            <a:r>
              <a:rPr lang="en-US" sz="2300" dirty="0" err="1" smtClean="0"/>
              <a:t>razumijevanje</a:t>
            </a:r>
            <a:r>
              <a:rPr lang="en-US" sz="2300" dirty="0" smtClean="0"/>
              <a:t> (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primjena</a:t>
            </a:r>
            <a:r>
              <a:rPr lang="en-US" sz="2300" dirty="0" smtClean="0"/>
              <a:t>) </a:t>
            </a:r>
            <a:r>
              <a:rPr lang="en-US" sz="2300" dirty="0" err="1" smtClean="0"/>
              <a:t>naučenog</a:t>
            </a:r>
            <a:r>
              <a:rPr lang="en-US" sz="2300" dirty="0" smtClean="0"/>
              <a:t>. </a:t>
            </a:r>
          </a:p>
          <a:p>
            <a:pPr algn="just"/>
            <a:r>
              <a:rPr lang="en-US" sz="2300" dirty="0" err="1" smtClean="0"/>
              <a:t>Tokom</a:t>
            </a:r>
            <a:r>
              <a:rPr lang="en-US" sz="2300" dirty="0" smtClean="0"/>
              <a:t> </a:t>
            </a:r>
            <a:r>
              <a:rPr lang="en-US" sz="2300" dirty="0" err="1" smtClean="0"/>
              <a:t>poučavanja</a:t>
            </a:r>
            <a:r>
              <a:rPr lang="en-US" sz="2300" dirty="0" smtClean="0"/>
              <a:t> </a:t>
            </a:r>
            <a:r>
              <a:rPr lang="en-US" sz="2300" dirty="0" err="1" smtClean="0"/>
              <a:t>potrebno</a:t>
            </a:r>
            <a:r>
              <a:rPr lang="en-US" sz="2300" dirty="0" smtClean="0"/>
              <a:t> je </a:t>
            </a:r>
            <a:r>
              <a:rPr lang="en-US" sz="2300" dirty="0" err="1" smtClean="0"/>
              <a:t>primijeniti</a:t>
            </a:r>
            <a:r>
              <a:rPr lang="en-US" sz="2300" dirty="0" smtClean="0"/>
              <a:t> </a:t>
            </a:r>
            <a:r>
              <a:rPr lang="en-US" sz="2300" dirty="0" err="1" smtClean="0"/>
              <a:t>metode</a:t>
            </a:r>
            <a:r>
              <a:rPr lang="en-US" sz="2300" dirty="0" smtClean="0"/>
              <a:t>, </a:t>
            </a:r>
            <a:r>
              <a:rPr lang="en-US" sz="2300" dirty="0" err="1" smtClean="0"/>
              <a:t>postupke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sredstva</a:t>
            </a:r>
            <a:r>
              <a:rPr lang="en-US" sz="2300" dirty="0" smtClean="0"/>
              <a:t> u </a:t>
            </a:r>
            <a:r>
              <a:rPr lang="en-US" sz="2300" dirty="0" err="1" smtClean="0"/>
              <a:t>radu</a:t>
            </a:r>
            <a:r>
              <a:rPr lang="en-US" sz="2300" dirty="0" smtClean="0"/>
              <a:t> </a:t>
            </a:r>
            <a:r>
              <a:rPr lang="en-US" sz="2300" dirty="0" err="1" smtClean="0"/>
              <a:t>uvažavajući</a:t>
            </a:r>
            <a:r>
              <a:rPr lang="en-US" sz="2300" dirty="0" smtClean="0"/>
              <a:t> </a:t>
            </a:r>
            <a:r>
              <a:rPr lang="en-US" sz="2300" dirty="0" err="1" smtClean="0"/>
              <a:t>potrebe</a:t>
            </a:r>
            <a:r>
              <a:rPr lang="en-US" sz="2300" dirty="0" smtClean="0"/>
              <a:t>, </a:t>
            </a:r>
            <a:r>
              <a:rPr lang="en-US" sz="2300" dirty="0" err="1" smtClean="0"/>
              <a:t>mogućnosti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načine</a:t>
            </a:r>
            <a:r>
              <a:rPr lang="en-US" sz="2300" dirty="0" smtClean="0"/>
              <a:t> </a:t>
            </a:r>
            <a:r>
              <a:rPr lang="en-US" sz="2300" dirty="0" err="1" smtClean="0"/>
              <a:t>učenja</a:t>
            </a:r>
            <a:r>
              <a:rPr lang="en-US" sz="2300" dirty="0" smtClean="0"/>
              <a:t> </a:t>
            </a:r>
            <a:r>
              <a:rPr lang="en-US" sz="2300" dirty="0" err="1" smtClean="0"/>
              <a:t>učenika</a:t>
            </a:r>
            <a:r>
              <a:rPr lang="en-US" sz="2300" dirty="0" smtClean="0"/>
              <a:t>. </a:t>
            </a:r>
          </a:p>
          <a:p>
            <a:pPr algn="just"/>
            <a:r>
              <a:rPr lang="en-US" sz="2300" dirty="0" err="1" smtClean="0"/>
              <a:t>Planiranjem</a:t>
            </a:r>
            <a:r>
              <a:rPr lang="en-US" sz="2300" dirty="0" smtClean="0"/>
              <a:t> je </a:t>
            </a:r>
            <a:r>
              <a:rPr lang="en-US" sz="2300" dirty="0" err="1" smtClean="0"/>
              <a:t>neophodno</a:t>
            </a:r>
            <a:r>
              <a:rPr lang="en-US" sz="2300" dirty="0" smtClean="0"/>
              <a:t> </a:t>
            </a:r>
            <a:r>
              <a:rPr lang="en-US" sz="2300" dirty="0" err="1" smtClean="0"/>
              <a:t>postaviti</a:t>
            </a:r>
            <a:r>
              <a:rPr lang="en-US" sz="2300" dirty="0" smtClean="0"/>
              <a:t> </a:t>
            </a:r>
            <a:r>
              <a:rPr lang="en-US" sz="2300" dirty="0" err="1" smtClean="0"/>
              <a:t>optimalne</a:t>
            </a:r>
            <a:r>
              <a:rPr lang="en-US" sz="2300" dirty="0" smtClean="0"/>
              <a:t> </a:t>
            </a:r>
            <a:r>
              <a:rPr lang="en-US" sz="2300" dirty="0" err="1" smtClean="0"/>
              <a:t>zahtjeve</a:t>
            </a:r>
            <a:r>
              <a:rPr lang="en-US" sz="2300" dirty="0" smtClean="0"/>
              <a:t> </a:t>
            </a:r>
            <a:r>
              <a:rPr lang="en-US" sz="2300" dirty="0" err="1" smtClean="0"/>
              <a:t>pred</a:t>
            </a:r>
            <a:r>
              <a:rPr lang="en-US" sz="2300" dirty="0" smtClean="0"/>
              <a:t> </a:t>
            </a:r>
            <a:r>
              <a:rPr lang="en-US" sz="2300" dirty="0" err="1" smtClean="0"/>
              <a:t>učenika</a:t>
            </a:r>
            <a:r>
              <a:rPr lang="en-US" sz="2300" dirty="0" smtClean="0"/>
              <a:t> s </a:t>
            </a:r>
            <a:r>
              <a:rPr lang="en-US" sz="2300" dirty="0" err="1" smtClean="0"/>
              <a:t>posebnim</a:t>
            </a:r>
            <a:r>
              <a:rPr lang="en-US" sz="2300" dirty="0" smtClean="0"/>
              <a:t> </a:t>
            </a:r>
            <a:r>
              <a:rPr lang="en-US" sz="2300" dirty="0" err="1" smtClean="0"/>
              <a:t>obrazovnim</a:t>
            </a:r>
            <a:r>
              <a:rPr lang="en-US" sz="2300" dirty="0" smtClean="0"/>
              <a:t> </a:t>
            </a:r>
            <a:r>
              <a:rPr lang="en-US" sz="2300" dirty="0" err="1" smtClean="0"/>
              <a:t>potrebama</a:t>
            </a:r>
            <a:r>
              <a:rPr lang="en-US" sz="2300" dirty="0" smtClean="0"/>
              <a:t> </a:t>
            </a:r>
            <a:r>
              <a:rPr lang="en-US" sz="2300" dirty="0" err="1" smtClean="0"/>
              <a:t>tokom</a:t>
            </a:r>
            <a:r>
              <a:rPr lang="en-US" sz="2300" dirty="0" smtClean="0"/>
              <a:t> </a:t>
            </a:r>
            <a:r>
              <a:rPr lang="en-US" sz="2300" dirty="0" err="1" smtClean="0"/>
              <a:t>nastavnog</a:t>
            </a:r>
            <a:r>
              <a:rPr lang="en-US" sz="2300" dirty="0" smtClean="0"/>
              <a:t> </a:t>
            </a:r>
            <a:r>
              <a:rPr lang="en-US" sz="2300" dirty="0" err="1" smtClean="0"/>
              <a:t>procesa</a:t>
            </a:r>
            <a:r>
              <a:rPr lang="en-US" sz="2300" dirty="0" smtClean="0"/>
              <a:t>, </a:t>
            </a:r>
            <a:r>
              <a:rPr lang="en-US" sz="2300" dirty="0" err="1" smtClean="0"/>
              <a:t>tj</a:t>
            </a:r>
            <a:r>
              <a:rPr lang="en-US" sz="2300" dirty="0" smtClean="0"/>
              <a:t>. </a:t>
            </a:r>
            <a:r>
              <a:rPr lang="en-US" sz="2300" dirty="0" err="1" smtClean="0"/>
              <a:t>predvidjeti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en-US" sz="2300" dirty="0" err="1" smtClean="0"/>
              <a:t>koji</a:t>
            </a:r>
            <a:r>
              <a:rPr lang="en-US" sz="2300" dirty="0" smtClean="0"/>
              <a:t> </a:t>
            </a:r>
            <a:r>
              <a:rPr lang="en-US" sz="2300" dirty="0" err="1" smtClean="0"/>
              <a:t>način</a:t>
            </a:r>
            <a:r>
              <a:rPr lang="en-US" sz="2300" dirty="0" smtClean="0"/>
              <a:t> </a:t>
            </a:r>
            <a:r>
              <a:rPr lang="en-US" sz="2300" dirty="0" err="1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koliko</a:t>
            </a:r>
            <a:r>
              <a:rPr lang="en-US" sz="2300" dirty="0" smtClean="0"/>
              <a:t> </a:t>
            </a:r>
            <a:r>
              <a:rPr lang="en-US" sz="2300" dirty="0" err="1" smtClean="0"/>
              <a:t>će</a:t>
            </a:r>
            <a:r>
              <a:rPr lang="en-US" sz="2300" dirty="0" smtClean="0"/>
              <a:t> </a:t>
            </a:r>
            <a:r>
              <a:rPr lang="en-US" sz="2300" dirty="0" err="1" smtClean="0"/>
              <a:t>učenik</a:t>
            </a:r>
            <a:r>
              <a:rPr lang="en-US" sz="2300" dirty="0" smtClean="0"/>
              <a:t> </a:t>
            </a:r>
            <a:r>
              <a:rPr lang="en-US" sz="2300" dirty="0" err="1" smtClean="0"/>
              <a:t>biti</a:t>
            </a:r>
            <a:r>
              <a:rPr lang="en-US" sz="2300" dirty="0" smtClean="0"/>
              <a:t> </a:t>
            </a:r>
            <a:r>
              <a:rPr lang="en-US" sz="2300" dirty="0" err="1" smtClean="0"/>
              <a:t>opterećen</a:t>
            </a:r>
            <a:r>
              <a:rPr lang="en-US" sz="2300" dirty="0" smtClean="0"/>
              <a:t> </a:t>
            </a:r>
            <a:r>
              <a:rPr lang="en-US" sz="2300" dirty="0" err="1" smtClean="0"/>
              <a:t>određenim</a:t>
            </a:r>
            <a:r>
              <a:rPr lang="en-US" sz="2300" dirty="0" smtClean="0"/>
              <a:t> </a:t>
            </a:r>
            <a:r>
              <a:rPr lang="en-US" sz="2300" dirty="0" err="1" smtClean="0"/>
              <a:t>sadržajima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aktivnostima</a:t>
            </a:r>
            <a:r>
              <a:rPr lang="en-US" sz="2300" dirty="0" smtClean="0"/>
              <a:t>, </a:t>
            </a:r>
            <a:r>
              <a:rPr lang="en-US" sz="2300" dirty="0" err="1" smtClean="0"/>
              <a:t>te</a:t>
            </a:r>
            <a:r>
              <a:rPr lang="en-US" sz="2300" dirty="0" smtClean="0"/>
              <a:t> </a:t>
            </a:r>
            <a:r>
              <a:rPr lang="en-US" sz="2300" dirty="0" err="1" smtClean="0"/>
              <a:t>koliku</a:t>
            </a:r>
            <a:r>
              <a:rPr lang="en-US" sz="2300" dirty="0" smtClean="0"/>
              <a:t> mu </a:t>
            </a:r>
            <a:r>
              <a:rPr lang="en-US" sz="2300" dirty="0" err="1" smtClean="0"/>
              <a:t>podršku</a:t>
            </a:r>
            <a:r>
              <a:rPr lang="en-US" sz="2300" dirty="0" smtClean="0"/>
              <a:t> </a:t>
            </a:r>
            <a:r>
              <a:rPr lang="en-US" sz="2300" dirty="0" err="1" smtClean="0"/>
              <a:t>treba</a:t>
            </a:r>
            <a:r>
              <a:rPr lang="en-US" sz="2300" dirty="0" smtClean="0"/>
              <a:t> </a:t>
            </a:r>
            <a:r>
              <a:rPr lang="en-US" sz="2300" dirty="0" err="1" smtClean="0"/>
              <a:t>pružiti</a:t>
            </a:r>
            <a:r>
              <a:rPr lang="en-US" sz="2300" dirty="0" smtClean="0"/>
              <a:t> </a:t>
            </a:r>
            <a:r>
              <a:rPr lang="en-US" sz="2300" dirty="0" err="1" smtClean="0"/>
              <a:t>nastavnik</a:t>
            </a:r>
            <a:r>
              <a:rPr lang="en-US" sz="2300" dirty="0" smtClean="0"/>
              <a:t>, </a:t>
            </a:r>
            <a:r>
              <a:rPr lang="en-US" sz="2300" dirty="0" err="1" smtClean="0"/>
              <a:t>asistent</a:t>
            </a:r>
            <a:r>
              <a:rPr lang="en-US" sz="2300" dirty="0" smtClean="0"/>
              <a:t> u </a:t>
            </a:r>
            <a:r>
              <a:rPr lang="en-US" sz="2300" dirty="0" err="1" smtClean="0"/>
              <a:t>nastavi</a:t>
            </a:r>
            <a:r>
              <a:rPr lang="en-US" sz="2300" dirty="0" smtClean="0"/>
              <a:t>, </a:t>
            </a:r>
            <a:r>
              <a:rPr lang="en-US" sz="2300" dirty="0" err="1" smtClean="0"/>
              <a:t>pri</a:t>
            </a:r>
            <a:r>
              <a:rPr lang="en-US" sz="2300" dirty="0" smtClean="0"/>
              <a:t> </a:t>
            </a:r>
            <a:r>
              <a:rPr lang="en-US" sz="2300" dirty="0" err="1"/>
              <a:t>č</a:t>
            </a:r>
            <a:r>
              <a:rPr lang="en-US" sz="2300" dirty="0" err="1" smtClean="0"/>
              <a:t>emu</a:t>
            </a:r>
            <a:r>
              <a:rPr lang="en-US" sz="2300" dirty="0" smtClean="0"/>
              <a:t> je </a:t>
            </a:r>
            <a:r>
              <a:rPr lang="en-US" sz="2300" dirty="0" err="1" smtClean="0"/>
              <a:t>važno</a:t>
            </a:r>
            <a:r>
              <a:rPr lang="en-US" sz="2300" dirty="0" smtClean="0"/>
              <a:t> </a:t>
            </a:r>
            <a:r>
              <a:rPr lang="en-US" sz="2300" dirty="0" err="1" smtClean="0"/>
              <a:t>učenika</a:t>
            </a:r>
            <a:r>
              <a:rPr lang="en-US" sz="2300" dirty="0" smtClean="0"/>
              <a:t> </a:t>
            </a:r>
            <a:r>
              <a:rPr lang="en-US" sz="2300" dirty="0" err="1" smtClean="0"/>
              <a:t>motivisati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en-US" sz="2300" dirty="0" err="1" smtClean="0"/>
              <a:t>postizanje</a:t>
            </a:r>
            <a:r>
              <a:rPr lang="en-US" sz="2300" dirty="0" smtClean="0"/>
              <a:t> </a:t>
            </a:r>
            <a:r>
              <a:rPr lang="en-US" sz="2300" dirty="0" err="1" smtClean="0"/>
              <a:t>uspješnosti</a:t>
            </a:r>
            <a:r>
              <a:rPr lang="en-US" sz="2300" dirty="0" smtClean="0"/>
              <a:t> u </a:t>
            </a:r>
            <a:r>
              <a:rPr lang="en-US" sz="2300" dirty="0" err="1" smtClean="0"/>
              <a:t>nastavi</a:t>
            </a:r>
            <a:r>
              <a:rPr lang="en-US" sz="2300" dirty="0" smtClean="0"/>
              <a:t>.</a:t>
            </a:r>
          </a:p>
          <a:p>
            <a:pPr algn="just"/>
            <a:r>
              <a:rPr lang="en-US" sz="2300" dirty="0" smtClean="0"/>
              <a:t>Sa </a:t>
            </a:r>
            <a:r>
              <a:rPr lang="en-US" sz="2300" dirty="0" err="1" smtClean="0"/>
              <a:t>stajališta</a:t>
            </a:r>
            <a:r>
              <a:rPr lang="en-US" sz="2300" dirty="0" smtClean="0"/>
              <a:t> </a:t>
            </a:r>
            <a:r>
              <a:rPr lang="en-US" sz="2300" dirty="0" err="1" smtClean="0"/>
              <a:t>kognitivnog</a:t>
            </a:r>
            <a:r>
              <a:rPr lang="en-US" sz="2300" dirty="0" smtClean="0"/>
              <a:t>/</a:t>
            </a:r>
            <a:r>
              <a:rPr lang="en-US" sz="2300" dirty="0" err="1" smtClean="0"/>
              <a:t>intelektualnog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socio-</a:t>
            </a:r>
            <a:r>
              <a:rPr lang="en-US" sz="2300" dirty="0" err="1" smtClean="0"/>
              <a:t>emocionalnog</a:t>
            </a:r>
            <a:r>
              <a:rPr lang="en-US" sz="2300" dirty="0" smtClean="0"/>
              <a:t> </a:t>
            </a:r>
            <a:r>
              <a:rPr lang="en-US" sz="2300" dirty="0" err="1" smtClean="0"/>
              <a:t>funkcioniranja</a:t>
            </a:r>
            <a:r>
              <a:rPr lang="en-US" sz="2300" dirty="0" smtClean="0"/>
              <a:t> </a:t>
            </a:r>
            <a:r>
              <a:rPr lang="en-US" sz="2300" dirty="0" err="1" smtClean="0"/>
              <a:t>učenika</a:t>
            </a:r>
            <a:r>
              <a:rPr lang="en-US" sz="2300" dirty="0" smtClean="0"/>
              <a:t> </a:t>
            </a:r>
            <a:r>
              <a:rPr lang="en-US" sz="2300" dirty="0" err="1" smtClean="0"/>
              <a:t>sa</a:t>
            </a:r>
            <a:r>
              <a:rPr lang="en-US" sz="2300" dirty="0" smtClean="0"/>
              <a:t> </a:t>
            </a:r>
            <a:r>
              <a:rPr lang="en-US" sz="2300" dirty="0" err="1" smtClean="0"/>
              <a:t>teškoćama</a:t>
            </a:r>
            <a:r>
              <a:rPr lang="en-US" sz="2300" dirty="0" smtClean="0"/>
              <a:t> u </a:t>
            </a:r>
            <a:r>
              <a:rPr lang="en-US" sz="2300" dirty="0" err="1" smtClean="0"/>
              <a:t>razvoju</a:t>
            </a:r>
            <a:r>
              <a:rPr lang="en-US" sz="2300" dirty="0" smtClean="0"/>
              <a:t>, </a:t>
            </a:r>
            <a:r>
              <a:rPr lang="en-US" sz="2300" dirty="0" err="1" smtClean="0"/>
              <a:t>potrebno</a:t>
            </a:r>
            <a:r>
              <a:rPr lang="en-US" sz="2300" dirty="0" smtClean="0"/>
              <a:t> je </a:t>
            </a:r>
            <a:r>
              <a:rPr lang="en-US" sz="2300" dirty="0" err="1" smtClean="0"/>
              <a:t>predvidjeti</a:t>
            </a:r>
            <a:r>
              <a:rPr lang="en-US" sz="2300" dirty="0" smtClean="0"/>
              <a:t> </a:t>
            </a:r>
            <a:r>
              <a:rPr lang="en-US" sz="2300" dirty="0" err="1" smtClean="0"/>
              <a:t>optimalan</a:t>
            </a:r>
            <a:r>
              <a:rPr lang="en-US" sz="2300" dirty="0" smtClean="0"/>
              <a:t> </a:t>
            </a:r>
            <a:r>
              <a:rPr lang="en-US" sz="2300" dirty="0" err="1" smtClean="0"/>
              <a:t>odnos</a:t>
            </a:r>
            <a:r>
              <a:rPr lang="en-US" sz="2300" dirty="0" smtClean="0"/>
              <a:t> </a:t>
            </a:r>
            <a:r>
              <a:rPr lang="en-US" sz="2300" b="1" dirty="0" err="1" smtClean="0"/>
              <a:t>količine</a:t>
            </a:r>
            <a:r>
              <a:rPr lang="en-US" sz="2300" b="1" dirty="0" smtClean="0"/>
              <a:t> (</a:t>
            </a:r>
            <a:r>
              <a:rPr lang="en-US" sz="2300" b="1" dirty="0" err="1" smtClean="0"/>
              <a:t>obima</a:t>
            </a:r>
            <a:r>
              <a:rPr lang="en-US" sz="2300" b="1" dirty="0" smtClean="0"/>
              <a:t>) </a:t>
            </a:r>
            <a:r>
              <a:rPr lang="en-US" sz="2300" b="1" dirty="0" err="1" smtClean="0"/>
              <a:t>i</a:t>
            </a:r>
            <a:r>
              <a:rPr lang="en-US" sz="2300" b="1" dirty="0" smtClean="0"/>
              <a:t> </a:t>
            </a:r>
            <a:r>
              <a:rPr lang="en-US" sz="2300" b="1" dirty="0" err="1" smtClean="0"/>
              <a:t>složenosti</a:t>
            </a:r>
            <a:r>
              <a:rPr lang="en-US" sz="2300" b="1" dirty="0" smtClean="0"/>
              <a:t> (</a:t>
            </a:r>
            <a:r>
              <a:rPr lang="en-US" sz="2300" b="1" dirty="0" err="1" smtClean="0"/>
              <a:t>dubine</a:t>
            </a:r>
            <a:r>
              <a:rPr lang="en-US" sz="2300" b="1" dirty="0" smtClean="0"/>
              <a:t>) </a:t>
            </a:r>
            <a:r>
              <a:rPr lang="en-US" sz="2300" dirty="0" err="1" smtClean="0"/>
              <a:t>informacija</a:t>
            </a:r>
            <a:r>
              <a:rPr lang="en-US" sz="2300" dirty="0" smtClean="0"/>
              <a:t> </a:t>
            </a:r>
            <a:r>
              <a:rPr lang="en-US" sz="2300" dirty="0" err="1" smtClean="0"/>
              <a:t>koje</a:t>
            </a:r>
            <a:r>
              <a:rPr lang="en-US" sz="2300" dirty="0" smtClean="0"/>
              <a:t> </a:t>
            </a:r>
            <a:r>
              <a:rPr lang="en-US" sz="2300" dirty="0" err="1" smtClean="0"/>
              <a:t>konkretni</a:t>
            </a:r>
            <a:r>
              <a:rPr lang="en-US" sz="2300" dirty="0" smtClean="0"/>
              <a:t> </a:t>
            </a:r>
            <a:r>
              <a:rPr lang="en-US" sz="2300" dirty="0" err="1" smtClean="0"/>
              <a:t>učenik</a:t>
            </a:r>
            <a:r>
              <a:rPr lang="en-US" sz="2300" dirty="0" smtClean="0"/>
              <a:t> </a:t>
            </a:r>
            <a:r>
              <a:rPr lang="en-US" sz="2300" dirty="0" err="1" smtClean="0"/>
              <a:t>treba</a:t>
            </a:r>
            <a:r>
              <a:rPr lang="en-US" sz="2300" dirty="0" smtClean="0"/>
              <a:t> </a:t>
            </a:r>
            <a:r>
              <a:rPr lang="en-US" sz="2300" dirty="0" err="1" smtClean="0"/>
              <a:t>usvojiti</a:t>
            </a:r>
            <a:r>
              <a:rPr lang="en-US" sz="2300" dirty="0" smtClean="0"/>
              <a:t>.</a:t>
            </a:r>
          </a:p>
          <a:p>
            <a:pPr algn="just"/>
            <a:r>
              <a:rPr lang="en-US" sz="2300" dirty="0" smtClean="0"/>
              <a:t>U </a:t>
            </a:r>
            <a:r>
              <a:rPr lang="en-US" sz="2300" dirty="0" err="1" smtClean="0"/>
              <a:t>preciznom</a:t>
            </a:r>
            <a:r>
              <a:rPr lang="en-US" sz="2300" dirty="0" smtClean="0"/>
              <a:t> </a:t>
            </a:r>
            <a:r>
              <a:rPr lang="en-US" sz="2300" dirty="0" err="1" smtClean="0"/>
              <a:t>planiranju</a:t>
            </a:r>
            <a:r>
              <a:rPr lang="en-US" sz="2300" dirty="0" smtClean="0"/>
              <a:t> </a:t>
            </a:r>
            <a:r>
              <a:rPr lang="en-US" sz="2300" dirty="0" err="1" smtClean="0"/>
              <a:t>ciljeva</a:t>
            </a:r>
            <a:r>
              <a:rPr lang="en-US" sz="2300" dirty="0" smtClean="0"/>
              <a:t> </a:t>
            </a:r>
            <a:r>
              <a:rPr lang="en-US" sz="2300" dirty="0" err="1" smtClean="0"/>
              <a:t>i</a:t>
            </a:r>
            <a:r>
              <a:rPr lang="en-US" sz="2300" dirty="0" smtClean="0"/>
              <a:t> </a:t>
            </a:r>
            <a:r>
              <a:rPr lang="en-US" sz="2300" dirty="0" err="1" smtClean="0"/>
              <a:t>ishoda</a:t>
            </a:r>
            <a:r>
              <a:rPr lang="en-US" sz="2300" dirty="0" smtClean="0"/>
              <a:t> </a:t>
            </a:r>
            <a:r>
              <a:rPr lang="en-US" sz="2300" dirty="0" err="1" smtClean="0"/>
              <a:t>učenja</a:t>
            </a:r>
            <a:r>
              <a:rPr lang="en-US" sz="2300" dirty="0" smtClean="0"/>
              <a:t> </a:t>
            </a:r>
            <a:r>
              <a:rPr lang="en-US" sz="2300" dirty="0" err="1" smtClean="0"/>
              <a:t>nastavnicima</a:t>
            </a:r>
            <a:r>
              <a:rPr lang="en-US" sz="2300" dirty="0" smtClean="0"/>
              <a:t> </a:t>
            </a:r>
            <a:r>
              <a:rPr lang="en-US" sz="2300" dirty="0" err="1" smtClean="0"/>
              <a:t>može</a:t>
            </a:r>
            <a:r>
              <a:rPr lang="en-US" sz="2300" dirty="0" smtClean="0"/>
              <a:t> </a:t>
            </a:r>
            <a:r>
              <a:rPr lang="en-US" sz="2300" dirty="0" err="1" smtClean="0"/>
              <a:t>pomoći</a:t>
            </a:r>
            <a:r>
              <a:rPr lang="en-US" sz="2300" dirty="0" smtClean="0"/>
              <a:t> </a:t>
            </a:r>
            <a:r>
              <a:rPr lang="en-US" sz="2300" dirty="0" err="1" smtClean="0"/>
              <a:t>naučno</a:t>
            </a:r>
            <a:r>
              <a:rPr lang="en-US" sz="2300" dirty="0" smtClean="0"/>
              <a:t> </a:t>
            </a:r>
            <a:r>
              <a:rPr lang="en-US" sz="2300" dirty="0" err="1" smtClean="0"/>
              <a:t>utemeljena</a:t>
            </a:r>
            <a:r>
              <a:rPr lang="en-US" sz="2300" dirty="0" smtClean="0"/>
              <a:t> </a:t>
            </a:r>
            <a:r>
              <a:rPr lang="en-US" sz="2300" dirty="0" err="1" smtClean="0"/>
              <a:t>taksonomija</a:t>
            </a:r>
            <a:r>
              <a:rPr lang="en-US" sz="2300" dirty="0" smtClean="0"/>
              <a:t> (</a:t>
            </a:r>
            <a:r>
              <a:rPr lang="en-US" sz="2300" dirty="0" err="1" smtClean="0"/>
              <a:t>npr</a:t>
            </a:r>
            <a:r>
              <a:rPr lang="en-US" sz="2300" dirty="0" smtClean="0"/>
              <a:t>. </a:t>
            </a:r>
            <a:r>
              <a:rPr lang="en-US" sz="2300" dirty="0" err="1" smtClean="0"/>
              <a:t>revidirana</a:t>
            </a:r>
            <a:r>
              <a:rPr lang="en-US" sz="2300" dirty="0" smtClean="0"/>
              <a:t> </a:t>
            </a:r>
            <a:r>
              <a:rPr lang="en-US" sz="2300" dirty="0" err="1" smtClean="0"/>
              <a:t>Bloomova</a:t>
            </a:r>
            <a:r>
              <a:rPr lang="en-US" sz="2300" dirty="0" smtClean="0"/>
              <a:t> </a:t>
            </a:r>
            <a:r>
              <a:rPr lang="en-US" sz="2300" dirty="0" err="1" smtClean="0"/>
              <a:t>taksonomija</a:t>
            </a:r>
            <a:r>
              <a:rPr lang="en-US" sz="2300" dirty="0" smtClean="0"/>
              <a:t>).</a:t>
            </a:r>
          </a:p>
          <a:p>
            <a:pPr marL="0" indent="0" algn="just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8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020491"/>
              </p:ext>
            </p:extLst>
          </p:nvPr>
        </p:nvGraphicFramePr>
        <p:xfrm>
          <a:off x="1544638" y="-388938"/>
          <a:ext cx="10212387" cy="8610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0" name="Document" r:id="rId3" imgW="9930680" imgH="8374790" progId="Word.Document.8">
                  <p:embed/>
                </p:oleObj>
              </mc:Choice>
              <mc:Fallback>
                <p:oleObj name="Document" r:id="rId3" imgW="9930680" imgH="837479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4638" y="-388938"/>
                        <a:ext cx="10212387" cy="8610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297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err="1">
                <a:solidFill>
                  <a:schemeClr val="tx1"/>
                </a:solidFill>
              </a:rPr>
              <a:t>Individualni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obrazovni</a:t>
            </a:r>
            <a:r>
              <a:rPr lang="en-US" b="1" dirty="0">
                <a:solidFill>
                  <a:schemeClr val="tx1"/>
                </a:solidFill>
              </a:rPr>
              <a:t> program </a:t>
            </a:r>
            <a:r>
              <a:rPr lang="en-US" b="1" dirty="0" err="1">
                <a:solidFill>
                  <a:schemeClr val="tx1"/>
                </a:solidFill>
              </a:rPr>
              <a:t>treba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koliko</a:t>
            </a:r>
            <a:r>
              <a:rPr lang="en-US" b="1" dirty="0">
                <a:solidFill>
                  <a:schemeClr val="tx1"/>
                </a:solidFill>
              </a:rPr>
              <a:t> je to </a:t>
            </a:r>
            <a:r>
              <a:rPr lang="en-US" b="1" dirty="0" err="1">
                <a:solidFill>
                  <a:schemeClr val="tx1"/>
                </a:solidFill>
              </a:rPr>
              <a:t>moguće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hronološki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tematski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pratiti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redovni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NPiP</a:t>
            </a:r>
            <a:r>
              <a:rPr lang="en-US" dirty="0">
                <a:solidFill>
                  <a:schemeClr val="tx1"/>
                </a:solidFill>
              </a:rPr>
              <a:t>, a </a:t>
            </a:r>
            <a:r>
              <a:rPr lang="en-US" dirty="0" err="1">
                <a:solidFill>
                  <a:schemeClr val="tx1"/>
                </a:solidFill>
              </a:rPr>
              <a:t>izmjene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mogu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odnositi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sadržaje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učenja</a:t>
            </a:r>
            <a:r>
              <a:rPr lang="en-US" dirty="0">
                <a:solidFill>
                  <a:schemeClr val="tx1"/>
                </a:solidFill>
              </a:rPr>
              <a:t> (s </a:t>
            </a:r>
            <a:r>
              <a:rPr lang="en-US" dirty="0" err="1">
                <a:solidFill>
                  <a:schemeClr val="tx1"/>
                </a:solidFill>
              </a:rPr>
              <a:t>obzirom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utvrđene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specifične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odgojno-obrazovne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potrebe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učenika</a:t>
            </a:r>
            <a:r>
              <a:rPr lang="en-US" dirty="0">
                <a:solidFill>
                  <a:schemeClr val="tx1"/>
                </a:solidFill>
              </a:rPr>
              <a:t> s </a:t>
            </a:r>
            <a:r>
              <a:rPr lang="en-US" dirty="0" err="1">
                <a:solidFill>
                  <a:schemeClr val="tx1"/>
                </a:solidFill>
              </a:rPr>
              <a:t>posebnim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obrazovnim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potrebama</a:t>
            </a:r>
            <a:r>
              <a:rPr lang="en-US" dirty="0">
                <a:solidFill>
                  <a:schemeClr val="tx1"/>
                </a:solidFill>
              </a:rPr>
              <a:t>), </a:t>
            </a:r>
            <a:r>
              <a:rPr lang="en-US" dirty="0" err="1">
                <a:solidFill>
                  <a:schemeClr val="tx1"/>
                </a:solidFill>
              </a:rPr>
              <a:t>očekivani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nivo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ostvarenosti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odgojno-obrazovnih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ishoda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primjerenu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podršku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provođenje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aktivnosti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ocjenjivanje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postignuća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dirty="0" err="1">
                <a:solidFill>
                  <a:schemeClr val="tx1"/>
                </a:solidFill>
              </a:rPr>
              <a:t>Učenik</a:t>
            </a:r>
            <a:r>
              <a:rPr lang="en-US" dirty="0">
                <a:solidFill>
                  <a:schemeClr val="tx1"/>
                </a:solidFill>
              </a:rPr>
              <a:t> s </a:t>
            </a:r>
            <a:r>
              <a:rPr lang="en-US" dirty="0" err="1">
                <a:solidFill>
                  <a:schemeClr val="tx1"/>
                </a:solidFill>
              </a:rPr>
              <a:t>posebnim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obrazovnim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potrebama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punopravni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član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razreda</a:t>
            </a:r>
            <a:r>
              <a:rPr lang="en-US" dirty="0">
                <a:solidFill>
                  <a:schemeClr val="tx1"/>
                </a:solidFill>
              </a:rPr>
              <a:t>/</a:t>
            </a:r>
            <a:r>
              <a:rPr lang="en-US" dirty="0" err="1">
                <a:solidFill>
                  <a:schemeClr val="tx1"/>
                </a:solidFill>
              </a:rPr>
              <a:t>odjeljenja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njegova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će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integracijja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ovakav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način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biti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potpunija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jer</a:t>
            </a:r>
            <a:r>
              <a:rPr lang="en-US" dirty="0">
                <a:solidFill>
                  <a:schemeClr val="tx1"/>
                </a:solidFill>
              </a:rPr>
              <a:t> mu se </a:t>
            </a:r>
            <a:r>
              <a:rPr lang="en-US" dirty="0" err="1">
                <a:solidFill>
                  <a:schemeClr val="tx1"/>
                </a:solidFill>
              </a:rPr>
              <a:t>omogućuje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sudjelovanje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svim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aktivnostima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razreda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75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Bloomova</a:t>
            </a:r>
            <a:r>
              <a:rPr lang="en-US" dirty="0" smtClean="0"/>
              <a:t> </a:t>
            </a:r>
            <a:r>
              <a:rPr lang="en-US" dirty="0" err="1" smtClean="0"/>
              <a:t>taksonomija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1949" y="1461961"/>
            <a:ext cx="9312797" cy="478836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100" dirty="0" err="1" smtClean="0">
                <a:solidFill>
                  <a:schemeClr val="tx1"/>
                </a:solidFill>
              </a:rPr>
              <a:t>Klasifikacija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nivoa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učenja</a:t>
            </a:r>
            <a:r>
              <a:rPr lang="en-US" sz="2100" dirty="0" smtClean="0">
                <a:solidFill>
                  <a:schemeClr val="tx1"/>
                </a:solidFill>
              </a:rPr>
              <a:t> (</a:t>
            </a:r>
            <a:r>
              <a:rPr lang="en-US" sz="2100" dirty="0" err="1" smtClean="0">
                <a:solidFill>
                  <a:schemeClr val="tx1"/>
                </a:solidFill>
              </a:rPr>
              <a:t>odgojno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obrazovnih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ciljeva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i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ishoda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učenja</a:t>
            </a:r>
            <a:r>
              <a:rPr lang="en-US" sz="2100" dirty="0" smtClean="0">
                <a:solidFill>
                  <a:schemeClr val="tx1"/>
                </a:solidFill>
              </a:rPr>
              <a:t>).</a:t>
            </a:r>
          </a:p>
          <a:p>
            <a:pPr algn="just"/>
            <a:r>
              <a:rPr lang="en-US" sz="2100" dirty="0" err="1" smtClean="0">
                <a:solidFill>
                  <a:schemeClr val="tx1"/>
                </a:solidFill>
              </a:rPr>
              <a:t>Razvio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ju</a:t>
            </a:r>
            <a:r>
              <a:rPr lang="en-US" sz="2100" dirty="0" smtClean="0">
                <a:solidFill>
                  <a:schemeClr val="tx1"/>
                </a:solidFill>
              </a:rPr>
              <a:t> je </a:t>
            </a:r>
            <a:r>
              <a:rPr lang="en-US" sz="2100" dirty="0" err="1" smtClean="0">
                <a:solidFill>
                  <a:schemeClr val="tx1"/>
                </a:solidFill>
              </a:rPr>
              <a:t>američki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psiholog</a:t>
            </a:r>
            <a:r>
              <a:rPr lang="en-US" sz="2100" dirty="0" smtClean="0">
                <a:solidFill>
                  <a:schemeClr val="tx1"/>
                </a:solidFill>
              </a:rPr>
              <a:t> Benjamin Bloom 1956. </a:t>
            </a:r>
            <a:r>
              <a:rPr lang="en-US" sz="2100" dirty="0" err="1" smtClean="0">
                <a:solidFill>
                  <a:schemeClr val="tx1"/>
                </a:solidFill>
              </a:rPr>
              <a:t>godine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na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osnovu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intelektualnih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ponašanja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pomoću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kojih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učenici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stiču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znanja</a:t>
            </a:r>
            <a:r>
              <a:rPr lang="en-US" sz="21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sz="2100" dirty="0" err="1" smtClean="0">
                <a:solidFill>
                  <a:schemeClr val="tx1"/>
                </a:solidFill>
              </a:rPr>
              <a:t>Postoje</a:t>
            </a:r>
            <a:r>
              <a:rPr lang="en-US" sz="2100" dirty="0" smtClean="0">
                <a:solidFill>
                  <a:schemeClr val="tx1"/>
                </a:solidFill>
              </a:rPr>
              <a:t> tri </a:t>
            </a:r>
            <a:r>
              <a:rPr lang="en-US" sz="2100" dirty="0" err="1" smtClean="0">
                <a:solidFill>
                  <a:schemeClr val="tx1"/>
                </a:solidFill>
              </a:rPr>
              <a:t>domena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obrazovanja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odnosno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načina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usvajanja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znanja</a:t>
            </a:r>
            <a:r>
              <a:rPr lang="en-US" sz="2100" dirty="0" smtClean="0">
                <a:solidFill>
                  <a:schemeClr val="tx1"/>
                </a:solidFill>
              </a:rPr>
              <a:t>:</a:t>
            </a:r>
          </a:p>
          <a:p>
            <a:pPr lvl="1" algn="just"/>
            <a:r>
              <a:rPr lang="en-US" sz="2100" dirty="0" smtClean="0">
                <a:solidFill>
                  <a:schemeClr val="tx1"/>
                </a:solidFill>
              </a:rPr>
              <a:t>1. </a:t>
            </a:r>
            <a:r>
              <a:rPr lang="en-US" sz="2100" dirty="0" err="1" smtClean="0">
                <a:solidFill>
                  <a:schemeClr val="tx1"/>
                </a:solidFill>
              </a:rPr>
              <a:t>kognitivni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domen</a:t>
            </a:r>
            <a:r>
              <a:rPr lang="en-US" sz="2100" dirty="0" smtClean="0">
                <a:solidFill>
                  <a:schemeClr val="tx1"/>
                </a:solidFill>
              </a:rPr>
              <a:t> – </a:t>
            </a:r>
            <a:r>
              <a:rPr lang="en-US" sz="2100" dirty="0" err="1" smtClean="0">
                <a:solidFill>
                  <a:schemeClr val="tx1"/>
                </a:solidFill>
              </a:rPr>
              <a:t>usvajanje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znanja</a:t>
            </a:r>
            <a:endParaRPr lang="en-US" sz="2100" dirty="0" smtClean="0">
              <a:solidFill>
                <a:schemeClr val="tx1"/>
              </a:solidFill>
            </a:endParaRPr>
          </a:p>
          <a:p>
            <a:pPr lvl="1" algn="just"/>
            <a:r>
              <a:rPr lang="en-US" sz="2100" dirty="0" smtClean="0">
                <a:solidFill>
                  <a:schemeClr val="tx1"/>
                </a:solidFill>
              </a:rPr>
              <a:t>2. </a:t>
            </a:r>
            <a:r>
              <a:rPr lang="en-US" sz="2100" dirty="0" err="1" smtClean="0">
                <a:solidFill>
                  <a:schemeClr val="tx1"/>
                </a:solidFill>
              </a:rPr>
              <a:t>afektivni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domen</a:t>
            </a:r>
            <a:r>
              <a:rPr lang="en-US" sz="2100" dirty="0" smtClean="0">
                <a:solidFill>
                  <a:schemeClr val="tx1"/>
                </a:solidFill>
              </a:rPr>
              <a:t> – </a:t>
            </a:r>
            <a:r>
              <a:rPr lang="en-US" sz="2100" dirty="0" err="1" smtClean="0">
                <a:solidFill>
                  <a:schemeClr val="tx1"/>
                </a:solidFill>
              </a:rPr>
              <a:t>stavovi</a:t>
            </a:r>
            <a:r>
              <a:rPr lang="en-US" sz="2100" dirty="0" smtClean="0">
                <a:solidFill>
                  <a:schemeClr val="tx1"/>
                </a:solidFill>
              </a:rPr>
              <a:t>, </a:t>
            </a:r>
            <a:r>
              <a:rPr lang="en-US" sz="2100" dirty="0" err="1" smtClean="0">
                <a:solidFill>
                  <a:schemeClr val="tx1"/>
                </a:solidFill>
              </a:rPr>
              <a:t>vrijednosti</a:t>
            </a:r>
            <a:r>
              <a:rPr lang="en-US" sz="2100" dirty="0" smtClean="0">
                <a:solidFill>
                  <a:schemeClr val="tx1"/>
                </a:solidFill>
              </a:rPr>
              <a:t>, </a:t>
            </a:r>
            <a:r>
              <a:rPr lang="en-US" sz="2100" dirty="0" err="1" smtClean="0">
                <a:solidFill>
                  <a:schemeClr val="tx1"/>
                </a:solidFill>
              </a:rPr>
              <a:t>interesovanja</a:t>
            </a:r>
            <a:endParaRPr lang="en-US" sz="2100" dirty="0" smtClean="0">
              <a:solidFill>
                <a:schemeClr val="tx1"/>
              </a:solidFill>
            </a:endParaRPr>
          </a:p>
          <a:p>
            <a:pPr lvl="1" algn="just"/>
            <a:r>
              <a:rPr lang="en-US" sz="2100" dirty="0" smtClean="0">
                <a:solidFill>
                  <a:schemeClr val="tx1"/>
                </a:solidFill>
              </a:rPr>
              <a:t>3. </a:t>
            </a:r>
            <a:r>
              <a:rPr lang="en-US" sz="2100" dirty="0" err="1" smtClean="0">
                <a:solidFill>
                  <a:schemeClr val="tx1"/>
                </a:solidFill>
              </a:rPr>
              <a:t>psihomotorni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domen</a:t>
            </a:r>
            <a:r>
              <a:rPr lang="en-US" sz="2100" dirty="0" smtClean="0">
                <a:solidFill>
                  <a:schemeClr val="tx1"/>
                </a:solidFill>
              </a:rPr>
              <a:t> – </a:t>
            </a:r>
            <a:r>
              <a:rPr lang="en-US" sz="2100" dirty="0" err="1" smtClean="0">
                <a:solidFill>
                  <a:schemeClr val="tx1"/>
                </a:solidFill>
              </a:rPr>
              <a:t>vještine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endParaRPr lang="en-US" sz="2100" dirty="0">
              <a:solidFill>
                <a:schemeClr val="tx1"/>
              </a:solidFill>
            </a:endParaRPr>
          </a:p>
          <a:p>
            <a:pPr algn="just"/>
            <a:r>
              <a:rPr lang="en-US" sz="2100" dirty="0" err="1" smtClean="0">
                <a:solidFill>
                  <a:schemeClr val="tx1"/>
                </a:solidFill>
              </a:rPr>
              <a:t>Svaki</a:t>
            </a:r>
            <a:r>
              <a:rPr lang="en-US" sz="2100" dirty="0" smtClean="0">
                <a:solidFill>
                  <a:schemeClr val="tx1"/>
                </a:solidFill>
              </a:rPr>
              <a:t> od </a:t>
            </a:r>
            <a:r>
              <a:rPr lang="en-US" sz="2100" dirty="0" err="1" smtClean="0">
                <a:solidFill>
                  <a:schemeClr val="tx1"/>
                </a:solidFill>
              </a:rPr>
              <a:t>ovih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domena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ima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svoje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nivoe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usvajanja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informacija</a:t>
            </a:r>
            <a:r>
              <a:rPr lang="en-US" sz="2100" dirty="0" smtClean="0">
                <a:solidFill>
                  <a:schemeClr val="tx1"/>
                </a:solidFill>
              </a:rPr>
              <a:t>. U </a:t>
            </a:r>
            <a:r>
              <a:rPr lang="en-US" sz="2100" dirty="0" err="1" smtClean="0">
                <a:solidFill>
                  <a:schemeClr val="tx1"/>
                </a:solidFill>
              </a:rPr>
              <a:t>okviru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svakog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domena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su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definisane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podkategorije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počevši</a:t>
            </a:r>
            <a:r>
              <a:rPr lang="en-US" sz="2100" dirty="0" smtClean="0">
                <a:solidFill>
                  <a:schemeClr val="tx1"/>
                </a:solidFill>
              </a:rPr>
              <a:t> od </a:t>
            </a:r>
            <a:r>
              <a:rPr lang="en-US" sz="2100" dirty="0" err="1" smtClean="0">
                <a:solidFill>
                  <a:schemeClr val="tx1"/>
                </a:solidFill>
              </a:rPr>
              <a:t>najjednostavnije</a:t>
            </a:r>
            <a:r>
              <a:rPr lang="en-US" sz="2100" dirty="0" smtClean="0">
                <a:solidFill>
                  <a:schemeClr val="tx1"/>
                </a:solidFill>
              </a:rPr>
              <a:t> do </a:t>
            </a:r>
            <a:r>
              <a:rPr lang="en-US" sz="2100" dirty="0" err="1" smtClean="0">
                <a:solidFill>
                  <a:schemeClr val="tx1"/>
                </a:solidFill>
              </a:rPr>
              <a:t>najsloženije</a:t>
            </a:r>
            <a:r>
              <a:rPr lang="en-US" sz="2100" dirty="0" smtClean="0">
                <a:solidFill>
                  <a:schemeClr val="tx1"/>
                </a:solidFill>
              </a:rPr>
              <a:t>. </a:t>
            </a:r>
            <a:endParaRPr lang="en-US" sz="2100" dirty="0">
              <a:solidFill>
                <a:schemeClr val="tx1"/>
              </a:solidFill>
            </a:endParaRPr>
          </a:p>
          <a:p>
            <a:pPr algn="just"/>
            <a:r>
              <a:rPr lang="en-US" sz="2100" dirty="0" err="1" smtClean="0">
                <a:solidFill>
                  <a:schemeClr val="tx1"/>
                </a:solidFill>
              </a:rPr>
              <a:t>Svaka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podkategorija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nosi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određene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glagole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na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osnovu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kojih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definišemo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nivo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usvajanja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err="1" smtClean="0">
                <a:solidFill>
                  <a:schemeClr val="tx1"/>
                </a:solidFill>
              </a:rPr>
              <a:t>znanja</a:t>
            </a:r>
            <a:r>
              <a:rPr lang="en-US" sz="21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algn="just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0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Kognitivna</a:t>
            </a:r>
            <a:r>
              <a:rPr lang="en-US" dirty="0" smtClean="0"/>
              <a:t> </a:t>
            </a:r>
            <a:r>
              <a:rPr lang="en-US" dirty="0" err="1" smtClean="0"/>
              <a:t>domena</a:t>
            </a:r>
            <a:r>
              <a:rPr lang="en-US" dirty="0" smtClean="0"/>
              <a:t> - </a:t>
            </a:r>
            <a:r>
              <a:rPr lang="en-US" dirty="0" err="1" smtClean="0"/>
              <a:t>podkategorije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bloomova taksonomija – Dinka Juriči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931" y="1520030"/>
            <a:ext cx="6607719" cy="496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02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7932686"/>
              </p:ext>
            </p:extLst>
          </p:nvPr>
        </p:nvGraphicFramePr>
        <p:xfrm>
          <a:off x="1527858" y="192908"/>
          <a:ext cx="10050684" cy="6259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5342"/>
                <a:gridCol w="5025342"/>
              </a:tblGrid>
              <a:tr h="357273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(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znanje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razumijevanje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; Bloom, 1956)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NIVO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TIPIČNI AKTIVNI GLAGOLI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</a:txBody>
                  <a:tcPr marL="68580" marR="40005" marT="0" marB="0"/>
                </a:tc>
              </a:tr>
              <a:tr h="1261046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DOSJETITI SE,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ZAPAMTITI (ZNANJE)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  <a:p>
                      <a:pPr marL="0" marR="190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čenici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pamte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prezentirani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sadržaj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znaju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reproducirati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dosjetiti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se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prepoznati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informacije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ideje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koncepte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principe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obliku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približno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sličnom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onome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kojem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ih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učili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dosjetiti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se,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definirati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opisati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identificirati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prepoznati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pokazati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označiti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nabrojati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povezati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imenovati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ponoviti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reproducirati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izreći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odabrati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navesti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iskazati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poredati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sjetiti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se,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zapamtiti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5021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9000"/>
                        </a:lnSpc>
                        <a:spcBef>
                          <a:spcPts val="0"/>
                        </a:spcBef>
                        <a:spcAft>
                          <a:spcPts val="875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SHVATITI (RAZUMIJEVANJE/OVLADAVANJE )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-</a:t>
                      </a:r>
                      <a:r>
                        <a:rPr 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niži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nivo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razumijevanja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ovladavaju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značenjem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sadržaja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razumiju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mogu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objasniti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interpretirati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informacije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zasnovane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prethodno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stečenim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znanjima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: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Uočiti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povezati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glavne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ideje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Prevesti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razumjeti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objasniti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interpretirati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naučeni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sadržaj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Opisati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tok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događaja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procesa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Izvesti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logičan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zaključak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dostupnih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informacija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Zaključiti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o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uzroku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predvidjeti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posljedice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opisati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objasniti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raspraviti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primjer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grupirati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svrstati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klasificirati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pretvoriti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obraniti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razlikovati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izdvojiti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procijeniti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izvesti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zaključiti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predvidjeti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sažeti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prevesti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preformulirati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smjestiti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pokazati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58758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PRIMIJENITI (PRIMJENA) 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– </a:t>
                      </a:r>
                      <a:r>
                        <a:rPr 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viši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1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nivo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razumijevanja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  <a:p>
                      <a:pPr marL="0" marR="0" indent="0" algn="ctr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primjenjuju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naučeno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novim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konkretnim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situacijama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odabiru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upotrebljavaju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naučene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koncepte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principe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teorije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metode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kako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bi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riješili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problem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zadatak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konkretnoj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novoj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situaciji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: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Rješavati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problem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primjenom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naučenog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kontekstu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učenja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novoj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situaciji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rutinski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način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Koristiti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apstrakcije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Odabrati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primijeniti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podatke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principe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rješavanje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problema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zadatka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drugom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području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uz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minimum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vođenja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primijeniti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izračunati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odabrati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prilagoditi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riješiti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otkriti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demonstrirati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pokazati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baratati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pripremiti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rabiti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koristiti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upotrijebiti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proizvesti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povezati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ilustrirati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skicirati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952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404834"/>
              </p:ext>
            </p:extLst>
          </p:nvPr>
        </p:nvGraphicFramePr>
        <p:xfrm>
          <a:off x="1666958" y="0"/>
          <a:ext cx="9554602" cy="7050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7301"/>
                <a:gridCol w="4777301"/>
              </a:tblGrid>
              <a:tr h="227749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ANALIZIRATI (ANALIZA)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razumiju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sadržaj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strukturu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materijala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stanju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raščlaniti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materijal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osnovne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sastavne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dijelove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tako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da se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može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razumjeti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njegova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organizacijska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struktura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: </a:t>
                      </a: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Razlikovati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važne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od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nevažnih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dijelova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prezentiranog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materijala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Raščlanjivati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informacije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kako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bi se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utvrdili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dijelovi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cjeline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njihovi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međusobni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odnosi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organizacijski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principi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uzroci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skriveno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značenje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Razlikovati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činjenice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zaključke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analizirati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raščlaniti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skicirati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razlikovati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izdvojiti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identificirati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prikazati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ukazati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usporediti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staviti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odnos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klasificirati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sortirati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sučeliti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suprotstaviti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proračunati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ispitati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istražiti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eksperimentirati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provjeriti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1881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STVARATI (SINTEZA/KREACIJA)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190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formulišu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grade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structure od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postojećih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tnanja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stanju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objediniti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(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povezati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integrirati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)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dijelove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(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rezultate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znanja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vještine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) u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funkcionalnu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cjelinu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strukturu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:</a:t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</a:b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Kreativno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divergentno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koristiti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postojeće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znanje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stvaranje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cjeline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(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kombinirati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poznate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dijelove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cjelinu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).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Stvarati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ideje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rješenja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Izvoditi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generalizacije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temelju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dobivenih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podataka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Povezati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znanje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različitih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područja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Uočavati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nove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obrasce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urediti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povezati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integrirati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složiti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kreirati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stvoriti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razviti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kombinirati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prikupiti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sakupiti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dizajnirati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generirati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modificirati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organizirati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planirati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preurediti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uskladiti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napisati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predložiti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osmisliti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konstruirati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revidirati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rekonstruirati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formulirati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1881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PROSUĐIVATI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(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EVALUACIJA/VREDNOVANJE)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prosuđuju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od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vrijednosti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sadržaja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datu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svrhu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imaju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sposobnost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prosuđivanja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vrijednosti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materijala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određenu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namjenu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u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skladu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odabranim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kriterijima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:</a:t>
                      </a: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Uporediti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pronaći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sličnosti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razlike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među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idejama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Procijeniti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valjanost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ideje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/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kvalitete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uratka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temelju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poznatih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kriterija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Otkriti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primjerenost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postupka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obzirom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zadatak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ili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problem.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Dokazati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vrijednost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Izabrati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mogućnost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argumentovano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obrazložiti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.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27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utvrditi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procijeniti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predvidjeti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vrednovati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ocijeniti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prosuditi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usporediti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zaključiti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interpretirati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suprotstaviti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kritizirati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opravdati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odabrati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podržati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preporučiti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argumentirati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potvrditi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296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7729" y="154772"/>
            <a:ext cx="8911687" cy="1280890"/>
          </a:xfrm>
        </p:spPr>
        <p:txBody>
          <a:bodyPr/>
          <a:lstStyle/>
          <a:p>
            <a:r>
              <a:rPr lang="en-US" dirty="0" err="1" smtClean="0"/>
              <a:t>Afektivna</a:t>
            </a:r>
            <a:r>
              <a:rPr lang="en-US" dirty="0" smtClean="0"/>
              <a:t> </a:t>
            </a:r>
            <a:r>
              <a:rPr lang="en-US" dirty="0" err="1" smtClean="0"/>
              <a:t>domena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2992675"/>
              </p:ext>
            </p:extLst>
          </p:nvPr>
        </p:nvGraphicFramePr>
        <p:xfrm>
          <a:off x="2314321" y="1513212"/>
          <a:ext cx="9190292" cy="4841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5146"/>
                <a:gridCol w="4595146"/>
              </a:tblGrid>
              <a:tr h="53627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28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(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emocije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vrijednosti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stavovi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; 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Krathwohl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suradnici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1964) 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NIVO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TIPIČNI AKTIVNI GLAGOLI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</a:txBody>
                  <a:tcPr marL="68580" marR="40005" marT="0" marB="0"/>
                </a:tc>
              </a:tr>
              <a:tr h="86867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PRIHVAĆANJE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svjesno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pažljivo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prate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žele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čuti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pitati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izabrati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opisati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držati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identificirati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smjestiti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imenovati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ukazati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izabrati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odgovoriti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koristiti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upotrebljavati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prihvatiti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potvrditi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prepoznati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osvijestiti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slušati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bilježiti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pratiti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slijediti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uvažavati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</a:tr>
              <a:tr h="878999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REAGIRANJE/ODGOVARANJE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aktivno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sudjeluju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pažljivo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prate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reagiraju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motivirani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odgovoriti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pomoći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sastaviti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prilagoditi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se,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složiti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se,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prihvatiti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pristati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brinuti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se o/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komunicirati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raspraviti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pozdraviti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označiti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izvesti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prakticirati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predstaviti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čitati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dragovoljno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izvijestiti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izdvojiti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reći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napisati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doprinijeti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surađivati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slijediti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izvršavati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s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voljom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sudjelovati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posjetiti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volontirati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</a:tr>
              <a:tr h="1093421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USVAJANJE VRIJEDNOSTI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275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učenici poštuju ili vrednuju osobu vezanu s određenim objektom, događajem ili ponašanjem, u rasponu od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prihvaćanja do složenijeg stanja posvećivanja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dovršiti, opisati, razlikovati, objasniti, slijediti, oblikovati, inicirati, pozvati, uključiti, opravdati, prosuditi, predložiti, izvijestiti, odabrati, podijeliti, proučiti, izraditi, usvojiti, suprotstaviti se, ponašati se u skladu s, posvetiti se, željeti, iskazati odanost, izraziti, tražiti, iskazati zabrinutost/brigu  </a:t>
                      </a:r>
                    </a:p>
                  </a:txBody>
                  <a:tcPr marL="68580" marR="40005" marT="0" marB="0"/>
                </a:tc>
              </a:tr>
              <a:tr h="1291147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ORGANIZIRANJE VRIJEDNOSTI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127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 organizira vrijednosti po prioritetima proučavanjem kontrasta među različitim vrijednostima, rješavajući konflikt među njima; stvara jedinstveni sustav vrijednosti; naglasak je na usporedbi, proučavanju odnosa i sintezi vrijednosti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63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slijediti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prihvatiti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mijenjati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prilagoditi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urediti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kombinirati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usporediti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dopuniti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obraniti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uravnotežiti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objasniti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generalizirati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poopćiti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identificirati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integrirati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poredati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staviti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odnos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modificirati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organizirati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grupirati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pripremiti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sintetizirati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konceptualizirati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formulirati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86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4047" y="-87989"/>
            <a:ext cx="8911687" cy="1280890"/>
          </a:xfrm>
        </p:spPr>
        <p:txBody>
          <a:bodyPr/>
          <a:lstStyle/>
          <a:p>
            <a:r>
              <a:rPr lang="en-US" dirty="0" err="1" smtClean="0"/>
              <a:t>Psihomotorna</a:t>
            </a:r>
            <a:r>
              <a:rPr lang="en-US" dirty="0" smtClean="0"/>
              <a:t> </a:t>
            </a:r>
            <a:r>
              <a:rPr lang="en-US" dirty="0" err="1" smtClean="0"/>
              <a:t>domena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686558"/>
              </p:ext>
            </p:extLst>
          </p:nvPr>
        </p:nvGraphicFramePr>
        <p:xfrm>
          <a:off x="1666959" y="1076238"/>
          <a:ext cx="9837654" cy="575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27"/>
                <a:gridCol w="4918827"/>
              </a:tblGrid>
              <a:tr h="45798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(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vještine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; Simpson, 1972)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NIVO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TIPIČNI AKTIVNI GLAGOLI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</a:txBody>
                  <a:tcPr marL="68580" marR="40005" marT="0" marB="0"/>
                </a:tc>
              </a:tr>
              <a:tr h="7283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PERCEPCIJA/MOĆ ZAPAŽANJA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upotrebljava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osjetila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kao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vodstvo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u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motoričkim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aktivnostima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63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izabrati, prepoznati, uočiti, izdvojiti, povezati, čuti, slušati, primijetiti, prepoznati, vidjeti, osjetiti, namirisati, okusiti, gledati, pratiti  </a:t>
                      </a:r>
                    </a:p>
                  </a:txBody>
                  <a:tcPr marL="68580" marR="40005" marT="0" marB="0"/>
                </a:tc>
              </a:tr>
              <a:tr h="7283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SPREMNOST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je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mentalno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emotivno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fizički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spreman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za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aktivnost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početi, objasniti, pokrenuti, nastaviti, reagirati, odgovoriti  </a:t>
                      </a:r>
                    </a:p>
                  </a:txBody>
                  <a:tcPr marL="68580" marR="40005" marT="0" marB="0"/>
                </a:tc>
              </a:tr>
              <a:tr h="7283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VOĐENI RAZGOVOR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 oponaša i razvija vještine (vježba), često diskretnim koracima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1905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oponašati, kopirati, duplicirati, udvojiti, baratati uz vodstvo, izvršiti uz nadzor, vježbati, pokušati, ponoviti, prirediti, rastaviti, razdvojiti, sastaviti  </a:t>
                      </a:r>
                    </a:p>
                  </a:txBody>
                  <a:tcPr marL="68580" marR="40005" marT="0" marB="0"/>
                </a:tc>
              </a:tr>
              <a:tr h="7283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AUTOMATIZIRANI ODGOVOR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 s povećanom efikasnošću, sigurnošću i okretnošću izvršava radnje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izvesti, konstruirati, podići, provesti, voditi, izvršiti, ubrzati, proizvesti  </a:t>
                      </a:r>
                    </a:p>
                  </a:txBody>
                  <a:tcPr marL="68580" marR="40005" marT="0" marB="0"/>
                </a:tc>
              </a:tr>
              <a:tr h="7283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SLOŽENA OPERACIJA (AUTOMATIZACIJA)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 automatizirano izvršava radnje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popraviti, izgraditi, upravljati, demonstrirati, kontrolirati, upravljati, voditi, održavati efikasnost, ovladati  </a:t>
                      </a:r>
                    </a:p>
                  </a:txBody>
                  <a:tcPr marL="68580" marR="40005" marT="0" marB="0"/>
                </a:tc>
              </a:tr>
              <a:tr h="7283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PRILAGODBA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prilagođava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vještine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problemskoj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situaciji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prilagoditi, uskladiti, preokrenuti, revidirati reorganizirati, promijeniti  </a:t>
                      </a:r>
                    </a:p>
                  </a:txBody>
                  <a:tcPr marL="68580" marR="40005" marT="0" marB="0"/>
                </a:tc>
              </a:tr>
              <a:tr h="7283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ORGANIZACIJA/STVARANJE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učenik stvara nove obrasce za posebne situacije ili slučajeve  </a:t>
                      </a:r>
                    </a:p>
                  </a:txBody>
                  <a:tcPr marL="68580" marR="40005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izgraditi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konstruirati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urediti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sastaviti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izumiti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konstruirati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dizajnirati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kombinirati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inovirati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Garamond" panose="02020404030301010803" pitchFamily="18" charset="0"/>
                        </a:rPr>
                        <a:t>  </a:t>
                      </a:r>
                    </a:p>
                  </a:txBody>
                  <a:tcPr marL="68580" marR="4000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76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5377" y="169933"/>
            <a:ext cx="9109369" cy="136283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Primjer</a:t>
            </a:r>
            <a:r>
              <a:rPr lang="en-US" dirty="0" smtClean="0"/>
              <a:t> 1.</a:t>
            </a:r>
            <a:br>
              <a:rPr lang="en-US" dirty="0" smtClean="0"/>
            </a:br>
            <a:r>
              <a:rPr lang="en-US" dirty="0" err="1" smtClean="0"/>
              <a:t>Tematska</a:t>
            </a:r>
            <a:r>
              <a:rPr lang="en-US" dirty="0" smtClean="0"/>
              <a:t> </a:t>
            </a:r>
            <a:r>
              <a:rPr lang="en-US" dirty="0" err="1" smtClean="0"/>
              <a:t>cjelina</a:t>
            </a:r>
            <a:r>
              <a:rPr lang="en-US" dirty="0" smtClean="0"/>
              <a:t>: </a:t>
            </a:r>
            <a:r>
              <a:rPr lang="en-US" dirty="0" err="1" smtClean="0"/>
              <a:t>Oštri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tupi</a:t>
            </a:r>
            <a:r>
              <a:rPr lang="en-US" dirty="0" smtClean="0"/>
              <a:t> </a:t>
            </a:r>
            <a:r>
              <a:rPr lang="en-US" dirty="0" err="1" smtClean="0"/>
              <a:t>uglovi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C</a:t>
            </a:r>
            <a:r>
              <a:rPr lang="en-US" dirty="0" err="1" smtClean="0"/>
              <a:t>iljevi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ishodi</a:t>
            </a:r>
            <a:r>
              <a:rPr lang="en-US" dirty="0" smtClean="0"/>
              <a:t> </a:t>
            </a:r>
            <a:r>
              <a:rPr lang="en-US" dirty="0" err="1" smtClean="0"/>
              <a:t>učenja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758189"/>
              </p:ext>
            </p:extLst>
          </p:nvPr>
        </p:nvGraphicFramePr>
        <p:xfrm>
          <a:off x="1958271" y="1982546"/>
          <a:ext cx="9570617" cy="4752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2448"/>
                <a:gridCol w="7468169"/>
              </a:tblGrid>
              <a:tr h="792031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ysClr val="windowText" lastClr="000000"/>
                          </a:solidFill>
                        </a:rPr>
                        <a:t>Dosjetiti</a:t>
                      </a:r>
                      <a:r>
                        <a:rPr lang="en-US" b="0" dirty="0" smtClean="0">
                          <a:solidFill>
                            <a:sysClr val="windowText" lastClr="000000"/>
                          </a:solidFill>
                        </a:rPr>
                        <a:t> se</a:t>
                      </a:r>
                    </a:p>
                    <a:p>
                      <a:r>
                        <a:rPr lang="en-US" b="0" dirty="0" smtClean="0">
                          <a:solidFill>
                            <a:sysClr val="windowText" lastClr="000000"/>
                          </a:solidFill>
                        </a:rPr>
                        <a:t>(</a:t>
                      </a:r>
                      <a:r>
                        <a:rPr lang="en-US" b="0" dirty="0" err="1" smtClean="0">
                          <a:solidFill>
                            <a:sysClr val="windowText" lastClr="000000"/>
                          </a:solidFill>
                        </a:rPr>
                        <a:t>Znanje</a:t>
                      </a:r>
                      <a:r>
                        <a:rPr lang="en-US" b="0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en-US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ysClr val="windowText" lastClr="000000"/>
                          </a:solidFill>
                        </a:rPr>
                        <a:t>-Na</a:t>
                      </a:r>
                      <a:r>
                        <a:rPr lang="en-US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baseline="0" dirty="0" err="1" smtClean="0">
                          <a:solidFill>
                            <a:sysClr val="windowText" lastClr="000000"/>
                          </a:solidFill>
                        </a:rPr>
                        <a:t>crtežu</a:t>
                      </a:r>
                      <a:r>
                        <a:rPr lang="en-US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u="sng" baseline="0" dirty="0" err="1" smtClean="0">
                          <a:solidFill>
                            <a:sysClr val="windowText" lastClr="000000"/>
                          </a:solidFill>
                        </a:rPr>
                        <a:t>pokazati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u="none" baseline="0" dirty="0" err="1" smtClean="0">
                          <a:solidFill>
                            <a:sysClr val="windowText" lastClr="000000"/>
                          </a:solidFill>
                        </a:rPr>
                        <a:t>pravi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, </a:t>
                      </a:r>
                      <a:r>
                        <a:rPr lang="en-US" b="0" u="none" baseline="0" dirty="0" err="1" smtClean="0">
                          <a:solidFill>
                            <a:sysClr val="windowText" lastClr="000000"/>
                          </a:solidFill>
                        </a:rPr>
                        <a:t>oštri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u="none" baseline="0" dirty="0" err="1" smtClean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u="none" baseline="0" dirty="0" err="1" smtClean="0">
                          <a:solidFill>
                            <a:sysClr val="windowText" lastClr="000000"/>
                          </a:solidFill>
                        </a:rPr>
                        <a:t>tupi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u="none" baseline="0" dirty="0" err="1" smtClean="0">
                          <a:solidFill>
                            <a:sysClr val="windowText" lastClr="000000"/>
                          </a:solidFill>
                        </a:rPr>
                        <a:t>ugao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b="0" u="sng" baseline="0" dirty="0" err="1" smtClean="0">
                          <a:solidFill>
                            <a:sysClr val="windowText" lastClr="000000"/>
                          </a:solidFill>
                        </a:rPr>
                        <a:t>Nabrojati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 tri </a:t>
                      </a:r>
                      <a:r>
                        <a:rPr lang="en-US" b="0" u="none" baseline="0" dirty="0" err="1" smtClean="0">
                          <a:solidFill>
                            <a:sysClr val="windowText" lastClr="000000"/>
                          </a:solidFill>
                        </a:rPr>
                        <a:t>vrste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u="none" baseline="0" dirty="0" err="1" smtClean="0">
                          <a:solidFill>
                            <a:sysClr val="windowText" lastClr="000000"/>
                          </a:solidFill>
                        </a:rPr>
                        <a:t>uglova</a:t>
                      </a:r>
                      <a:r>
                        <a:rPr lang="en-US" b="0" u="none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US" b="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03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Shvatiti</a:t>
                      </a:r>
                      <a:r>
                        <a:rPr lang="en-US" dirty="0" smtClean="0"/>
                        <a:t>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Razumijevanje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u="sng" dirty="0" err="1" smtClean="0"/>
                        <a:t>Objasniti</a:t>
                      </a:r>
                      <a:r>
                        <a:rPr lang="en-US" b="0" u="none" dirty="0" smtClean="0"/>
                        <a:t> </a:t>
                      </a:r>
                      <a:r>
                        <a:rPr lang="en-US" b="0" u="none" dirty="0" err="1" smtClean="0"/>
                        <a:t>razliku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između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pravog</a:t>
                      </a:r>
                      <a:r>
                        <a:rPr lang="en-US" b="0" u="none" baseline="0" dirty="0" smtClean="0"/>
                        <a:t>, </a:t>
                      </a:r>
                      <a:r>
                        <a:rPr lang="en-US" b="0" u="none" baseline="0" dirty="0" err="1" smtClean="0"/>
                        <a:t>oštrog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i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tupog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ugla</a:t>
                      </a:r>
                      <a:r>
                        <a:rPr lang="en-US" b="0" u="none" baseline="0" dirty="0" smtClean="0"/>
                        <a:t>.</a:t>
                      </a:r>
                    </a:p>
                    <a:p>
                      <a:r>
                        <a:rPr lang="en-US" b="0" u="none" baseline="0" dirty="0" smtClean="0"/>
                        <a:t>-</a:t>
                      </a:r>
                      <a:r>
                        <a:rPr lang="en-US" b="0" u="sng" baseline="0" dirty="0" err="1" smtClean="0"/>
                        <a:t>Navesti</a:t>
                      </a:r>
                      <a:r>
                        <a:rPr lang="en-US" b="0" u="sng" baseline="0" dirty="0" smtClean="0"/>
                        <a:t> </a:t>
                      </a:r>
                      <a:r>
                        <a:rPr lang="en-US" b="0" u="sng" baseline="0" dirty="0" err="1" smtClean="0"/>
                        <a:t>primjer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pravog</a:t>
                      </a:r>
                      <a:r>
                        <a:rPr lang="en-US" b="0" u="none" baseline="0" dirty="0" smtClean="0"/>
                        <a:t>, </a:t>
                      </a:r>
                      <a:r>
                        <a:rPr lang="en-US" b="0" u="none" baseline="0" dirty="0" err="1" smtClean="0"/>
                        <a:t>oštrog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i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tupog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ugla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iz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baseline="0" dirty="0" err="1" smtClean="0"/>
                        <a:t>okoline</a:t>
                      </a:r>
                      <a:r>
                        <a:rPr lang="en-US" b="0" u="none" baseline="0" dirty="0" smtClean="0"/>
                        <a:t>.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03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Primijeniti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Primjena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Uz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pomoć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trokuta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err="1" smtClean="0"/>
                        <a:t>nacrtati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pravi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en-US" u="none" baseline="0" dirty="0" err="1" smtClean="0"/>
                        <a:t>oštri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tupi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ugao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sng" baseline="0" dirty="0" err="1" smtClean="0"/>
                        <a:t>označiti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njihove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dijelove</a:t>
                      </a:r>
                      <a:r>
                        <a:rPr lang="en-US" u="none" baseline="0" dirty="0" smtClean="0"/>
                        <a:t>.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03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Analizirati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Analiza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-Na </a:t>
                      </a:r>
                      <a:r>
                        <a:rPr lang="en-US" dirty="0" err="1" smtClean="0"/>
                        <a:t>geometrijskom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tijelu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err="1" smtClean="0"/>
                        <a:t>pronaći</a:t>
                      </a:r>
                      <a:r>
                        <a:rPr lang="en-US" u="none" baseline="0" dirty="0" smtClean="0"/>
                        <a:t> tri </a:t>
                      </a:r>
                      <a:r>
                        <a:rPr lang="en-US" u="none" baseline="0" dirty="0" err="1" smtClean="0"/>
                        <a:t>zadane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vrste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uglova</a:t>
                      </a:r>
                      <a:r>
                        <a:rPr lang="en-US" u="none" baseline="0" dirty="0" smtClean="0"/>
                        <a:t>.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79203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Stvarati</a:t>
                      </a:r>
                      <a:r>
                        <a:rPr lang="en-US" dirty="0" smtClean="0"/>
                        <a:t>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Sinteza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u="sng" dirty="0" err="1" smtClean="0"/>
                        <a:t>Usporediti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pravi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en-US" u="none" baseline="0" dirty="0" err="1" smtClean="0"/>
                        <a:t>oštri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tupi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ugao</a:t>
                      </a:r>
                      <a:r>
                        <a:rPr lang="en-US" u="none" baseline="0" dirty="0" smtClean="0"/>
                        <a:t>: </a:t>
                      </a:r>
                      <a:r>
                        <a:rPr lang="en-US" u="none" baseline="0" dirty="0" err="1" smtClean="0"/>
                        <a:t>navesti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sličnosti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razlike</a:t>
                      </a:r>
                      <a:r>
                        <a:rPr lang="en-US" u="none" baseline="0" dirty="0" smtClean="0"/>
                        <a:t>.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79203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Prosuđivati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Evaluacija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u="sng" dirty="0" err="1" smtClean="0"/>
                        <a:t>Kreirati</a:t>
                      </a:r>
                      <a:r>
                        <a:rPr lang="en-US" u="none" dirty="0" smtClean="0"/>
                        <a:t> </a:t>
                      </a:r>
                      <a:r>
                        <a:rPr lang="en-US" u="none" dirty="0" err="1" smtClean="0"/>
                        <a:t>geometrijski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lik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kombiniranjem</a:t>
                      </a:r>
                      <a:r>
                        <a:rPr lang="en-US" u="none" baseline="0" dirty="0" smtClean="0"/>
                        <a:t> </a:t>
                      </a:r>
                      <a:r>
                        <a:rPr lang="en-US" u="none" baseline="0" dirty="0" err="1" smtClean="0"/>
                        <a:t>uglova</a:t>
                      </a:r>
                      <a:r>
                        <a:rPr lang="en-US" u="none" baseline="0" dirty="0" smtClean="0"/>
                        <a:t>.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32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712099"/>
            <a:ext cx="8915400" cy="5199123"/>
          </a:xfrm>
        </p:spPr>
        <p:txBody>
          <a:bodyPr>
            <a:normAutofit/>
          </a:bodyPr>
          <a:lstStyle/>
          <a:p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Član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6. (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Mjerodavnosti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članova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inkluzivnog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tima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000" b="1" u="sng" dirty="0" err="1" smtClean="0"/>
              <a:t>Nastavnik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razredne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i</a:t>
            </a:r>
            <a:r>
              <a:rPr lang="en-US" sz="2000" b="1" u="sng" dirty="0" smtClean="0"/>
              <a:t>/</a:t>
            </a:r>
            <a:r>
              <a:rPr lang="en-US" sz="2000" b="1" u="sng" dirty="0" err="1" smtClean="0"/>
              <a:t>ili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predmetne</a:t>
            </a:r>
            <a:r>
              <a:rPr lang="en-US" sz="2000" b="1" u="sng" dirty="0" smtClean="0"/>
              <a:t> </a:t>
            </a:r>
            <a:r>
              <a:rPr lang="en-US" sz="2000" b="1" u="sng" dirty="0" err="1" smtClean="0"/>
              <a:t>nastave</a:t>
            </a:r>
            <a:r>
              <a:rPr lang="en-US" sz="2000" b="1" u="sng" dirty="0" smtClean="0"/>
              <a:t> </a:t>
            </a:r>
            <a:r>
              <a:rPr lang="en-US" sz="2000" dirty="0" smtClean="0"/>
              <a:t>u </a:t>
            </a:r>
            <a:r>
              <a:rPr lang="en-US" sz="2000" dirty="0" err="1" smtClean="0"/>
              <a:t>inkluzivnom</a:t>
            </a:r>
            <a:r>
              <a:rPr lang="en-US" sz="2000" dirty="0" smtClean="0"/>
              <a:t> </a:t>
            </a:r>
            <a:r>
              <a:rPr lang="en-US" sz="2000" dirty="0" err="1" smtClean="0"/>
              <a:t>timu</a:t>
            </a:r>
            <a:r>
              <a:rPr lang="en-US" sz="2000" dirty="0" smtClean="0"/>
              <a:t> </a:t>
            </a:r>
            <a:r>
              <a:rPr lang="en-US" sz="2000" dirty="0" err="1" smtClean="0"/>
              <a:t>obavlja</a:t>
            </a:r>
            <a:r>
              <a:rPr lang="en-US" sz="2000" dirty="0" smtClean="0"/>
              <a:t> </a:t>
            </a:r>
            <a:r>
              <a:rPr lang="en-US" sz="2000" dirty="0" err="1" smtClean="0"/>
              <a:t>sljedeće</a:t>
            </a:r>
            <a:r>
              <a:rPr lang="en-US" sz="2000" dirty="0" smtClean="0"/>
              <a:t> </a:t>
            </a:r>
            <a:r>
              <a:rPr lang="en-US" sz="2000" dirty="0" err="1" smtClean="0"/>
              <a:t>poslove</a:t>
            </a:r>
            <a:r>
              <a:rPr lang="en-US" sz="2000" b="1" dirty="0" smtClean="0"/>
              <a:t>:</a:t>
            </a:r>
          </a:p>
          <a:p>
            <a:pPr lvl="1"/>
            <a:r>
              <a:rPr lang="en-US" sz="1800" dirty="0" err="1" smtClean="0"/>
              <a:t>posmatra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prati</a:t>
            </a:r>
            <a:r>
              <a:rPr lang="en-US" sz="1800" dirty="0" smtClean="0"/>
              <a:t> </a:t>
            </a:r>
            <a:r>
              <a:rPr lang="en-US" sz="1800" dirty="0" err="1" smtClean="0"/>
              <a:t>učenika</a:t>
            </a:r>
            <a:r>
              <a:rPr lang="en-US" sz="1800" dirty="0" smtClean="0"/>
              <a:t>, </a:t>
            </a:r>
            <a:r>
              <a:rPr lang="en-US" sz="1800" dirty="0" err="1" smtClean="0"/>
              <a:t>njegove</a:t>
            </a:r>
            <a:r>
              <a:rPr lang="en-US" sz="1800" dirty="0" smtClean="0"/>
              <a:t> </a:t>
            </a:r>
            <a:r>
              <a:rPr lang="en-US" sz="1800" dirty="0" err="1" smtClean="0"/>
              <a:t>interese</a:t>
            </a:r>
            <a:r>
              <a:rPr lang="en-US" sz="1800" dirty="0" smtClean="0"/>
              <a:t>, </a:t>
            </a:r>
            <a:r>
              <a:rPr lang="en-US" sz="1800" dirty="0" err="1" smtClean="0"/>
              <a:t>sposobnosti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potrebe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b="1" dirty="0" err="1" smtClean="0"/>
              <a:t>određuje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inicijalni</a:t>
            </a:r>
            <a:r>
              <a:rPr lang="en-US" sz="1800" b="1" dirty="0" smtClean="0"/>
              <a:t> status </a:t>
            </a:r>
            <a:r>
              <a:rPr lang="en-US" sz="1800" b="1" dirty="0" err="1" smtClean="0"/>
              <a:t>učenika</a:t>
            </a:r>
            <a:r>
              <a:rPr lang="en-US" sz="1800" b="1" dirty="0" smtClean="0"/>
              <a:t> </a:t>
            </a:r>
            <a:r>
              <a:rPr lang="en-US" sz="1800" dirty="0" err="1" smtClean="0"/>
              <a:t>uz</a:t>
            </a:r>
            <a:r>
              <a:rPr lang="en-US" sz="1800" dirty="0" smtClean="0"/>
              <a:t> </a:t>
            </a:r>
            <a:r>
              <a:rPr lang="en-US" sz="1800" dirty="0" err="1" smtClean="0"/>
              <a:t>pomoć</a:t>
            </a:r>
            <a:r>
              <a:rPr lang="en-US" sz="1800" dirty="0" smtClean="0"/>
              <a:t> </a:t>
            </a:r>
            <a:r>
              <a:rPr lang="en-US" sz="1800" dirty="0" err="1" smtClean="0"/>
              <a:t>roditelja</a:t>
            </a:r>
            <a:r>
              <a:rPr lang="en-US" sz="1800" dirty="0" smtClean="0"/>
              <a:t> </a:t>
            </a:r>
            <a:r>
              <a:rPr lang="en-US" sz="1800" dirty="0" err="1" smtClean="0"/>
              <a:t>učenika</a:t>
            </a:r>
            <a:r>
              <a:rPr lang="en-US" sz="1800" dirty="0" smtClean="0"/>
              <a:t>,</a:t>
            </a:r>
          </a:p>
          <a:p>
            <a:pPr lvl="1"/>
            <a:r>
              <a:rPr lang="en-US" sz="1800" b="1" dirty="0" err="1" smtClean="0"/>
              <a:t>utvrđuje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programske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sadržaje</a:t>
            </a:r>
            <a:r>
              <a:rPr lang="en-US" sz="1800" b="1" dirty="0" smtClean="0"/>
              <a:t> </a:t>
            </a:r>
            <a:r>
              <a:rPr lang="en-US" sz="1800" dirty="0" err="1" smtClean="0"/>
              <a:t>pri</a:t>
            </a:r>
            <a:r>
              <a:rPr lang="en-US" sz="1800" dirty="0" smtClean="0"/>
              <a:t> </a:t>
            </a:r>
            <a:r>
              <a:rPr lang="en-US" sz="1800" dirty="0" err="1" smtClean="0"/>
              <a:t>izradi</a:t>
            </a:r>
            <a:r>
              <a:rPr lang="en-US" sz="1800" dirty="0" smtClean="0"/>
              <a:t> IOP-a u </a:t>
            </a:r>
            <a:r>
              <a:rPr lang="en-US" sz="1800" dirty="0" err="1" smtClean="0"/>
              <a:t>odnosu</a:t>
            </a:r>
            <a:r>
              <a:rPr lang="en-US" sz="1800" dirty="0" smtClean="0"/>
              <a:t> </a:t>
            </a:r>
            <a:r>
              <a:rPr lang="en-US" sz="1800" dirty="0" err="1" smtClean="0"/>
              <a:t>na</a:t>
            </a:r>
            <a:r>
              <a:rPr lang="en-US" sz="1800" dirty="0" smtClean="0"/>
              <a:t> </a:t>
            </a:r>
            <a:r>
              <a:rPr lang="en-US" sz="1800" dirty="0" err="1" smtClean="0"/>
              <a:t>inicijalni</a:t>
            </a:r>
            <a:r>
              <a:rPr lang="en-US" sz="1800" dirty="0" smtClean="0"/>
              <a:t> status </a:t>
            </a:r>
            <a:r>
              <a:rPr lang="en-US" sz="1800" dirty="0" err="1" smtClean="0"/>
              <a:t>učenika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o tome </a:t>
            </a:r>
            <a:r>
              <a:rPr lang="en-US" sz="1800" dirty="0" err="1" smtClean="0"/>
              <a:t>upoznaje</a:t>
            </a:r>
            <a:r>
              <a:rPr lang="en-US" sz="1800" dirty="0" smtClean="0"/>
              <a:t> </a:t>
            </a:r>
            <a:r>
              <a:rPr lang="en-US" sz="1800" dirty="0" err="1" smtClean="0"/>
              <a:t>roditelje</a:t>
            </a:r>
            <a:r>
              <a:rPr lang="en-US" sz="1800" dirty="0" smtClean="0"/>
              <a:t> </a:t>
            </a:r>
            <a:r>
              <a:rPr lang="en-US" sz="1800" dirty="0" err="1" smtClean="0"/>
              <a:t>učenika</a:t>
            </a:r>
            <a:r>
              <a:rPr lang="en-US" sz="1800" dirty="0" smtClean="0"/>
              <a:t>,</a:t>
            </a:r>
          </a:p>
          <a:p>
            <a:pPr lvl="1"/>
            <a:r>
              <a:rPr lang="en-US" sz="1800" b="1" dirty="0" err="1" smtClean="0"/>
              <a:t>vrši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praćenje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napredovanja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i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vrednovanja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učeničkih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postignuća</a:t>
            </a:r>
            <a:r>
              <a:rPr lang="en-US" sz="1800" b="1" dirty="0" smtClean="0"/>
              <a:t> </a:t>
            </a:r>
            <a:r>
              <a:rPr lang="en-US" sz="1800" dirty="0" smtClean="0"/>
              <a:t>u </a:t>
            </a:r>
            <a:r>
              <a:rPr lang="en-US" sz="1800" dirty="0" err="1" smtClean="0"/>
              <a:t>odnosu</a:t>
            </a:r>
            <a:r>
              <a:rPr lang="en-US" sz="1800" dirty="0" smtClean="0"/>
              <a:t> </a:t>
            </a:r>
            <a:r>
              <a:rPr lang="en-US" sz="1800" dirty="0" err="1" smtClean="0"/>
              <a:t>na</a:t>
            </a:r>
            <a:r>
              <a:rPr lang="en-US" sz="1800" dirty="0" smtClean="0"/>
              <a:t> IOP o </a:t>
            </a:r>
            <a:r>
              <a:rPr lang="en-US" sz="1800" dirty="0" err="1" smtClean="0"/>
              <a:t>čemu</a:t>
            </a:r>
            <a:r>
              <a:rPr lang="en-US" sz="1800" dirty="0" smtClean="0"/>
              <a:t> </a:t>
            </a:r>
            <a:r>
              <a:rPr lang="en-US" sz="1800" dirty="0" err="1" smtClean="0"/>
              <a:t>periodično</a:t>
            </a:r>
            <a:r>
              <a:rPr lang="en-US" sz="1800" dirty="0" smtClean="0"/>
              <a:t> </a:t>
            </a:r>
            <a:r>
              <a:rPr lang="en-US" sz="1800" dirty="0" err="1" smtClean="0"/>
              <a:t>upoznaje</a:t>
            </a:r>
            <a:r>
              <a:rPr lang="en-US" sz="1800" dirty="0" smtClean="0"/>
              <a:t> </a:t>
            </a:r>
            <a:r>
              <a:rPr lang="en-US" sz="1800" dirty="0" err="1" smtClean="0"/>
              <a:t>roditelje</a:t>
            </a:r>
            <a:r>
              <a:rPr lang="en-US" sz="1800" dirty="0" smtClean="0"/>
              <a:t> </a:t>
            </a:r>
            <a:r>
              <a:rPr lang="en-US" sz="1800" dirty="0" err="1" smtClean="0"/>
              <a:t>učenika</a:t>
            </a:r>
            <a:r>
              <a:rPr lang="en-US" sz="1800" dirty="0" smtClean="0"/>
              <a:t>,</a:t>
            </a:r>
          </a:p>
          <a:p>
            <a:pPr lvl="1"/>
            <a:r>
              <a:rPr lang="en-US" sz="1800" dirty="0" err="1" smtClean="0"/>
              <a:t>informira</a:t>
            </a:r>
            <a:r>
              <a:rPr lang="en-US" sz="1800" dirty="0" smtClean="0"/>
              <a:t> </a:t>
            </a:r>
            <a:r>
              <a:rPr lang="en-US" sz="1800" dirty="0" err="1" smtClean="0"/>
              <a:t>inkluzivni</a:t>
            </a:r>
            <a:r>
              <a:rPr lang="en-US" sz="1800" dirty="0" smtClean="0"/>
              <a:t> </a:t>
            </a:r>
            <a:r>
              <a:rPr lang="en-US" sz="1800" dirty="0" err="1" smtClean="0"/>
              <a:t>tim</a:t>
            </a:r>
            <a:r>
              <a:rPr lang="en-US" sz="1800" dirty="0" smtClean="0"/>
              <a:t> o </a:t>
            </a:r>
            <a:r>
              <a:rPr lang="en-US" sz="1800" dirty="0" err="1" smtClean="0"/>
              <a:t>realiziranju</a:t>
            </a:r>
            <a:r>
              <a:rPr lang="en-US" sz="1800" dirty="0" smtClean="0"/>
              <a:t> IOP-a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en-US" sz="1800" dirty="0" err="1" smtClean="0"/>
              <a:t>primjeni</a:t>
            </a:r>
            <a:r>
              <a:rPr lang="en-US" sz="1800" dirty="0" smtClean="0"/>
              <a:t> </a:t>
            </a:r>
            <a:r>
              <a:rPr lang="en-US" sz="1800" dirty="0" err="1" smtClean="0"/>
              <a:t>individualiziranog</a:t>
            </a:r>
            <a:r>
              <a:rPr lang="en-US" sz="1800" dirty="0" smtClean="0"/>
              <a:t> </a:t>
            </a:r>
            <a:r>
              <a:rPr lang="en-US" sz="1800" dirty="0" err="1" smtClean="0"/>
              <a:t>pristupa</a:t>
            </a:r>
            <a:r>
              <a:rPr lang="en-US" sz="1800" dirty="0" smtClean="0"/>
              <a:t>,</a:t>
            </a:r>
          </a:p>
          <a:p>
            <a:pPr lvl="1"/>
            <a:r>
              <a:rPr lang="en-US" sz="1800" b="1" dirty="0" err="1" smtClean="0"/>
              <a:t>opisuje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učenička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postignuća</a:t>
            </a:r>
            <a:r>
              <a:rPr lang="en-US" sz="1800" dirty="0" smtClean="0"/>
              <a:t> u </a:t>
            </a:r>
            <a:r>
              <a:rPr lang="en-US" sz="1800" dirty="0" err="1" smtClean="0"/>
              <a:t>skladu</a:t>
            </a:r>
            <a:r>
              <a:rPr lang="en-US" sz="1800" dirty="0" smtClean="0"/>
              <a:t> s IOP-</a:t>
            </a:r>
            <a:r>
              <a:rPr lang="en-US" sz="1800" dirty="0" err="1" smtClean="0"/>
              <a:t>om.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59068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2540066"/>
              </p:ext>
            </p:extLst>
          </p:nvPr>
        </p:nvGraphicFramePr>
        <p:xfrm>
          <a:off x="1984375" y="1319213"/>
          <a:ext cx="9445625" cy="791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5" name="Document" r:id="rId3" imgW="9930680" imgH="8335133" progId="Word.Document.8">
                  <p:embed/>
                </p:oleObj>
              </mc:Choice>
              <mc:Fallback>
                <p:oleObj name="Document" r:id="rId3" imgW="9930680" imgH="8335133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4375" y="1319213"/>
                        <a:ext cx="9445625" cy="791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68665" y="671639"/>
            <a:ext cx="7873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Primjer</a:t>
            </a:r>
            <a:r>
              <a:rPr lang="en-US" dirty="0" smtClean="0"/>
              <a:t> 1: INDIVIDUALNI OBRAZOVNI PROGRAM IZ NASTAVNOG PREDMETA MATEMATIKA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27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1151" y="114311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 err="1" smtClean="0"/>
              <a:t>Primjer</a:t>
            </a:r>
            <a:r>
              <a:rPr lang="en-US" dirty="0" smtClean="0"/>
              <a:t> 2. </a:t>
            </a:r>
            <a:r>
              <a:rPr lang="en-US" dirty="0" err="1" smtClean="0"/>
              <a:t>Jednostavna</a:t>
            </a:r>
            <a:r>
              <a:rPr lang="en-US" dirty="0" smtClean="0"/>
              <a:t> </a:t>
            </a:r>
            <a:r>
              <a:rPr lang="en-US" dirty="0" err="1" smtClean="0"/>
              <a:t>rečenica</a:t>
            </a:r>
            <a:r>
              <a:rPr lang="en-US" dirty="0" smtClean="0"/>
              <a:t>. </a:t>
            </a:r>
            <a:r>
              <a:rPr lang="en-US" dirty="0" err="1" smtClean="0"/>
              <a:t>Neproširena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proširena</a:t>
            </a:r>
            <a:r>
              <a:rPr lang="en-US" dirty="0" smtClean="0"/>
              <a:t> </a:t>
            </a:r>
            <a:r>
              <a:rPr lang="en-US" dirty="0" err="1" smtClean="0"/>
              <a:t>rečenica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4114553"/>
              </p:ext>
            </p:extLst>
          </p:nvPr>
        </p:nvGraphicFramePr>
        <p:xfrm>
          <a:off x="2261151" y="1484214"/>
          <a:ext cx="8931346" cy="5160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464"/>
                <a:gridCol w="6782882"/>
              </a:tblGrid>
              <a:tr h="1468117"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ysClr val="windowText" lastClr="000000"/>
                          </a:solidFill>
                        </a:rPr>
                        <a:t>Dosjetiti</a:t>
                      </a:r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 se</a:t>
                      </a:r>
                    </a:p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(</a:t>
                      </a:r>
                      <a:r>
                        <a:rPr lang="en-US" sz="1400" b="0" dirty="0" err="1" smtClean="0">
                          <a:solidFill>
                            <a:sysClr val="windowText" lastClr="000000"/>
                          </a:solidFill>
                        </a:rPr>
                        <a:t>Znanje</a:t>
                      </a:r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400" b="0" u="sng" dirty="0" err="1" smtClean="0">
                          <a:solidFill>
                            <a:sysClr val="windowText" lastClr="000000"/>
                          </a:solidFill>
                        </a:rPr>
                        <a:t>Prepoznati</a:t>
                      </a:r>
                      <a:r>
                        <a:rPr lang="en-US" sz="1400" b="0" u="sng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ysClr val="windowText" lastClr="000000"/>
                          </a:solidFill>
                        </a:rPr>
                        <a:t>rečenicu</a:t>
                      </a:r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400" b="0" u="sng" dirty="0" err="1" smtClean="0">
                          <a:solidFill>
                            <a:sysClr val="windowText" lastClr="000000"/>
                          </a:solidFill>
                        </a:rPr>
                        <a:t>Definisati</a:t>
                      </a:r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ysClr val="windowText" lastClr="000000"/>
                          </a:solidFill>
                        </a:rPr>
                        <a:t>jednostavnu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rečenicu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4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Navesti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dijelove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neproširene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rečenice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4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Navesti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dijelove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proširene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rečenice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4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Imenovati</a:t>
                      </a:r>
                      <a:r>
                        <a:rPr lang="en-US" sz="1400" b="0" u="sng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vršitelja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ysClr val="windowText" lastClr="000000"/>
                          </a:solidFill>
                        </a:rPr>
                        <a:t>radnje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US" sz="1400" b="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4230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Shvatiti</a:t>
                      </a:r>
                      <a:r>
                        <a:rPr lang="en-US" sz="1400" dirty="0" smtClean="0"/>
                        <a:t>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Razumijevanje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Među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napisanim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rečenicama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u="sng" dirty="0" err="1" smtClean="0"/>
                        <a:t>prepoznati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neproširenu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proširenu</a:t>
                      </a:r>
                      <a:r>
                        <a:rPr lang="en-US" sz="1400" u="none" baseline="0" dirty="0" smtClean="0"/>
                        <a:t>.</a:t>
                      </a:r>
                    </a:p>
                    <a:p>
                      <a:r>
                        <a:rPr lang="en-US" sz="1400" u="none" baseline="0" dirty="0" smtClean="0"/>
                        <a:t>-U </a:t>
                      </a:r>
                      <a:r>
                        <a:rPr lang="en-US" sz="1400" u="none" baseline="0" dirty="0" err="1" smtClean="0"/>
                        <a:t>rečenici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sng" baseline="0" dirty="0" err="1" smtClean="0"/>
                        <a:t>označiti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subjekat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predikat</a:t>
                      </a:r>
                      <a:r>
                        <a:rPr lang="en-US" sz="1400" u="none" baseline="0" dirty="0" smtClean="0"/>
                        <a:t>.</a:t>
                      </a:r>
                    </a:p>
                    <a:p>
                      <a:r>
                        <a:rPr lang="en-US" sz="1400" u="sng" baseline="0" dirty="0" smtClean="0"/>
                        <a:t>-</a:t>
                      </a:r>
                      <a:r>
                        <a:rPr lang="en-US" sz="1400" u="sng" baseline="0" dirty="0" err="1" smtClean="0"/>
                        <a:t>Razvrstati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zadane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rečenice</a:t>
                      </a:r>
                      <a:r>
                        <a:rPr lang="en-US" sz="1400" u="none" baseline="0" dirty="0" smtClean="0"/>
                        <a:t> u </a:t>
                      </a:r>
                      <a:r>
                        <a:rPr lang="en-US" sz="1400" u="none" baseline="0" dirty="0" err="1" smtClean="0"/>
                        <a:t>proširene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neproširene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sng" baseline="0" dirty="0" err="1" smtClean="0"/>
                        <a:t>obrazložiti</a:t>
                      </a:r>
                      <a:r>
                        <a:rPr lang="en-US" sz="1400" u="sng" baseline="0" dirty="0" smtClean="0"/>
                        <a:t> </a:t>
                      </a:r>
                      <a:r>
                        <a:rPr lang="en-US" sz="1400" u="sng" baseline="0" dirty="0" err="1" smtClean="0"/>
                        <a:t>izbor</a:t>
                      </a:r>
                      <a:r>
                        <a:rPr lang="en-US" sz="1400" u="sng" baseline="0" dirty="0" smtClean="0"/>
                        <a:t>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4230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Primijeniti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Primjena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r>
                        <a:rPr lang="en-US" sz="1400" u="sng" dirty="0" err="1" smtClean="0"/>
                        <a:t>Proširiti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zadanu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neproširenu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rečenicu</a:t>
                      </a:r>
                      <a:r>
                        <a:rPr lang="en-US" sz="1400" u="none" dirty="0" smtClean="0"/>
                        <a:t> u </a:t>
                      </a:r>
                      <a:r>
                        <a:rPr lang="en-US" sz="1400" u="none" dirty="0" err="1" smtClean="0"/>
                        <a:t>proširenu</a:t>
                      </a:r>
                      <a:r>
                        <a:rPr lang="en-US" sz="1400" u="none" dirty="0" smtClean="0"/>
                        <a:t>.</a:t>
                      </a:r>
                    </a:p>
                    <a:p>
                      <a:r>
                        <a:rPr lang="en-US" sz="1400" u="none" dirty="0" smtClean="0"/>
                        <a:t>-</a:t>
                      </a:r>
                      <a:r>
                        <a:rPr lang="en-US" sz="1400" u="sng" dirty="0" err="1" smtClean="0"/>
                        <a:t>Sažeti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zadanu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proširenu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rečenicu</a:t>
                      </a:r>
                      <a:r>
                        <a:rPr lang="en-US" sz="1400" u="none" baseline="0" dirty="0" smtClean="0"/>
                        <a:t> u </a:t>
                      </a:r>
                      <a:r>
                        <a:rPr lang="en-US" sz="1400" u="none" baseline="0" dirty="0" err="1" smtClean="0"/>
                        <a:t>neproširenu</a:t>
                      </a:r>
                      <a:r>
                        <a:rPr lang="en-US" sz="1400" u="none" baseline="0" dirty="0" smtClean="0"/>
                        <a:t>.</a:t>
                      </a:r>
                    </a:p>
                    <a:p>
                      <a:r>
                        <a:rPr lang="en-US" sz="1400" u="none" baseline="0" dirty="0" smtClean="0"/>
                        <a:t>-Od </a:t>
                      </a:r>
                      <a:r>
                        <a:rPr lang="en-US" sz="1400" u="none" baseline="0" dirty="0" err="1" smtClean="0"/>
                        <a:t>zadanih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dijelova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sng" baseline="0" dirty="0" err="1" smtClean="0"/>
                        <a:t>sastaviti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proširenu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neproširenu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rečenicu</a:t>
                      </a:r>
                      <a:r>
                        <a:rPr lang="en-US" sz="1400" u="none" baseline="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4230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Analizirati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Analiza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r>
                        <a:rPr lang="en-US" sz="1400" u="sng" dirty="0" err="1" smtClean="0"/>
                        <a:t>Uporediti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proširenu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neproširenu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rečenicu</a:t>
                      </a:r>
                      <a:r>
                        <a:rPr lang="en-US" sz="1400" u="none" baseline="0" dirty="0" smtClean="0"/>
                        <a:t>: </a:t>
                      </a:r>
                      <a:r>
                        <a:rPr lang="en-US" sz="1400" u="sng" baseline="0" dirty="0" err="1" smtClean="0"/>
                        <a:t>navesti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sličnosti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razlike</a:t>
                      </a:r>
                      <a:r>
                        <a:rPr lang="en-US" sz="1400" u="none" baseline="0" dirty="0" smtClean="0"/>
                        <a:t>.</a:t>
                      </a:r>
                      <a:endParaRPr lang="en-US" sz="1400" dirty="0"/>
                    </a:p>
                  </a:txBody>
                  <a:tcPr/>
                </a:tc>
              </a:tr>
              <a:tr h="64230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Stvarati</a:t>
                      </a:r>
                      <a:r>
                        <a:rPr lang="en-US" sz="1400" dirty="0" smtClean="0"/>
                        <a:t>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Sinteza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Uporediti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dva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proširena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postupka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za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proširivanje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ne</a:t>
                      </a:r>
                      <a:r>
                        <a:rPr lang="en-US" sz="1400" dirty="0" err="1" smtClean="0"/>
                        <a:t>proširene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rečenice</a:t>
                      </a:r>
                      <a:r>
                        <a:rPr lang="en-US" sz="1400" dirty="0" smtClean="0"/>
                        <a:t> u </a:t>
                      </a:r>
                      <a:r>
                        <a:rPr lang="en-US" sz="1400" dirty="0" err="1" smtClean="0"/>
                        <a:t>proširenu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u="sng" dirty="0" err="1" smtClean="0"/>
                        <a:t>odabrati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bolji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sng" baseline="0" dirty="0" err="1" smtClean="0"/>
                        <a:t>obrazložiti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odabir</a:t>
                      </a:r>
                      <a:r>
                        <a:rPr lang="en-US" sz="1400" u="none" baseline="0" dirty="0" smtClean="0"/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baseline="0" dirty="0" smtClean="0"/>
                        <a:t>-</a:t>
                      </a:r>
                      <a:r>
                        <a:rPr lang="en-US" sz="1400" dirty="0" err="1" smtClean="0"/>
                        <a:t>Uporediti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dva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proširena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postupka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za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sažimanje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proširene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rečenice</a:t>
                      </a:r>
                      <a:r>
                        <a:rPr lang="en-US" sz="1400" dirty="0" smtClean="0"/>
                        <a:t> u </a:t>
                      </a:r>
                      <a:r>
                        <a:rPr lang="en-US" sz="1400" dirty="0" err="1" smtClean="0"/>
                        <a:t>neproširenu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u="sng" dirty="0" err="1" smtClean="0"/>
                        <a:t>odabrati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bolji</a:t>
                      </a:r>
                      <a:r>
                        <a:rPr lang="en-US" sz="1400" u="none" dirty="0" smtClean="0"/>
                        <a:t> </a:t>
                      </a:r>
                      <a:r>
                        <a:rPr lang="en-US" sz="1400" u="none" dirty="0" err="1" smtClean="0"/>
                        <a:t>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sng" baseline="0" dirty="0" err="1" smtClean="0"/>
                        <a:t>obrazložiti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odabir</a:t>
                      </a:r>
                      <a:r>
                        <a:rPr lang="en-US" sz="1400" u="none" baseline="0" dirty="0" smtClean="0"/>
                        <a:t>.</a:t>
                      </a:r>
                      <a:endParaRPr lang="en-US" sz="1400" dirty="0" smtClean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64230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Prosuđivati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Evaluacija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r>
                        <a:rPr lang="en-US" sz="1400" u="sng" dirty="0" err="1" smtClean="0"/>
                        <a:t>Formulisati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pravilo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za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proširivanje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neproširene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rečenice</a:t>
                      </a:r>
                      <a:r>
                        <a:rPr lang="en-US" sz="1400" u="none" baseline="0" dirty="0" smtClean="0"/>
                        <a:t> u </a:t>
                      </a:r>
                      <a:r>
                        <a:rPr lang="en-US" sz="1400" u="none" baseline="0" dirty="0" err="1" smtClean="0"/>
                        <a:t>proširenu</a:t>
                      </a:r>
                      <a:r>
                        <a:rPr lang="en-US" sz="1400" u="none" baseline="0" dirty="0" smtClean="0"/>
                        <a:t>.</a:t>
                      </a:r>
                    </a:p>
                    <a:p>
                      <a:r>
                        <a:rPr lang="en-US" sz="1400" u="none" baseline="0" dirty="0" smtClean="0"/>
                        <a:t>-</a:t>
                      </a:r>
                      <a:r>
                        <a:rPr lang="en-US" sz="1400" u="sng" dirty="0" err="1" smtClean="0"/>
                        <a:t>Formulisati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pravilo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za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sažimanje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proširene</a:t>
                      </a:r>
                      <a:r>
                        <a:rPr lang="en-US" sz="1400" u="none" baseline="0" dirty="0" smtClean="0"/>
                        <a:t> </a:t>
                      </a:r>
                      <a:r>
                        <a:rPr lang="en-US" sz="1400" u="none" baseline="0" dirty="0" err="1" smtClean="0"/>
                        <a:t>rečenice</a:t>
                      </a:r>
                      <a:r>
                        <a:rPr lang="en-US" sz="1400" u="none" baseline="0" dirty="0" smtClean="0"/>
                        <a:t> u </a:t>
                      </a:r>
                      <a:r>
                        <a:rPr lang="en-US" sz="1400" u="none" baseline="0" dirty="0" err="1" smtClean="0"/>
                        <a:t>neproširenu</a:t>
                      </a:r>
                      <a:r>
                        <a:rPr lang="en-US" sz="1400" u="none" baseline="0" dirty="0" smtClean="0"/>
                        <a:t>.</a:t>
                      </a:r>
                      <a:endParaRPr lang="en-US" sz="1400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0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4188853"/>
              </p:ext>
            </p:extLst>
          </p:nvPr>
        </p:nvGraphicFramePr>
        <p:xfrm>
          <a:off x="1820863" y="500063"/>
          <a:ext cx="8866187" cy="751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4" name="Document" r:id="rId3" imgW="9930680" imgH="8417691" progId="Word.Document.8">
                  <p:embed/>
                </p:oleObj>
              </mc:Choice>
              <mc:Fallback>
                <p:oleObj name="Document" r:id="rId3" imgW="9930680" imgH="8417691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20863" y="500063"/>
                        <a:ext cx="8866187" cy="7513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98732" y="178025"/>
            <a:ext cx="7873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Primjer</a:t>
            </a:r>
            <a:r>
              <a:rPr lang="en-US" dirty="0" smtClean="0"/>
              <a:t> 2: INDIVIDUALNI OBRAZOVNI PROGRAM IZ NASTAVNOG PREDMETA BOSANSKI JEZIK I KNJIŽEVNOST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38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r>
              <a:rPr lang="en-US" dirty="0" smtClean="0"/>
              <a:t> 3: Sarajevo – </a:t>
            </a:r>
            <a:r>
              <a:rPr lang="en-US" dirty="0" err="1" smtClean="0"/>
              <a:t>glavni</a:t>
            </a:r>
            <a:r>
              <a:rPr lang="en-US" dirty="0" smtClean="0"/>
              <a:t> grad </a:t>
            </a:r>
            <a:r>
              <a:rPr lang="en-US" dirty="0" err="1" smtClean="0"/>
              <a:t>BiH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0704618"/>
              </p:ext>
            </p:extLst>
          </p:nvPr>
        </p:nvGraphicFramePr>
        <p:xfrm>
          <a:off x="2305992" y="1445777"/>
          <a:ext cx="8915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4168"/>
                <a:gridCol w="68112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ysClr val="windowText" lastClr="000000"/>
                          </a:solidFill>
                        </a:rPr>
                        <a:t>Dosjetiti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</a:rPr>
                        <a:t> se</a:t>
                      </a:r>
                    </a:p>
                    <a:p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</a:rPr>
                        <a:t>(</a:t>
                      </a:r>
                      <a:r>
                        <a:rPr lang="en-US" sz="1600" b="0" dirty="0" err="1" smtClean="0">
                          <a:solidFill>
                            <a:sysClr val="windowText" lastClr="000000"/>
                          </a:solidFill>
                        </a:rPr>
                        <a:t>Znanje</a:t>
                      </a:r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600" b="0" u="sng" dirty="0" err="1" smtClean="0">
                          <a:solidFill>
                            <a:sysClr val="windowText" lastClr="000000"/>
                          </a:solidFill>
                        </a:rPr>
                        <a:t>Imenovati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dirty="0" err="1" smtClean="0">
                          <a:solidFill>
                            <a:sysClr val="windowText" lastClr="000000"/>
                          </a:solidFill>
                        </a:rPr>
                        <a:t>glavni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 grad </a:t>
                      </a:r>
                      <a:r>
                        <a:rPr lang="en-US" sz="1600" b="0" u="none" dirty="0" err="1" smtClean="0">
                          <a:solidFill>
                            <a:sysClr val="windowText" lastClr="000000"/>
                          </a:solidFill>
                        </a:rPr>
                        <a:t>BiH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600" b="0" u="sng" dirty="0" err="1" smtClean="0">
                          <a:solidFill>
                            <a:sysClr val="windowText" lastClr="000000"/>
                          </a:solidFill>
                        </a:rPr>
                        <a:t>Pokazati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 Sarajevo </a:t>
                      </a:r>
                      <a:r>
                        <a:rPr lang="en-US" sz="1600" b="0" u="none" dirty="0" err="1" smtClean="0">
                          <a:solidFill>
                            <a:sysClr val="windowText" lastClr="000000"/>
                          </a:solidFill>
                        </a:rPr>
                        <a:t>na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dirty="0" err="1" smtClean="0">
                          <a:solidFill>
                            <a:sysClr val="windowText" lastClr="000000"/>
                          </a:solidFill>
                        </a:rPr>
                        <a:t>geografskoj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dirty="0" err="1" smtClean="0">
                          <a:solidFill>
                            <a:sysClr val="windowText" lastClr="000000"/>
                          </a:solidFill>
                        </a:rPr>
                        <a:t>karti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-Na </a:t>
                      </a:r>
                      <a:r>
                        <a:rPr lang="en-US" sz="1600" b="0" u="none" dirty="0" err="1" smtClean="0">
                          <a:solidFill>
                            <a:sysClr val="windowText" lastClr="000000"/>
                          </a:solidFill>
                        </a:rPr>
                        <a:t>geografskoj</a:t>
                      </a:r>
                      <a:r>
                        <a:rPr lang="en-US" sz="1600" b="0" u="none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dirty="0" err="1" smtClean="0">
                          <a:solidFill>
                            <a:sysClr val="windowText" lastClr="000000"/>
                          </a:solidFill>
                        </a:rPr>
                        <a:t>karti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pokazati</a:t>
                      </a:r>
                      <a:r>
                        <a:rPr lang="en-US" sz="1600" b="0" u="sng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600" b="0" u="sng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imenovati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glavne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gradove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susjednih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država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Uz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pomoć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fotografije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nabrojati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kulturno-historijske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znamenitosti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Sarajeva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</a:p>
                    <a:p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Uz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pomoć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fotografija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sng" baseline="0" dirty="0" err="1" smtClean="0">
                          <a:solidFill>
                            <a:sysClr val="windowText" lastClr="000000"/>
                          </a:solidFill>
                        </a:rPr>
                        <a:t>nabrojati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političke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ustanove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 u </a:t>
                      </a:r>
                      <a:r>
                        <a:rPr lang="en-US" sz="1600" b="0" u="none" baseline="0" dirty="0" err="1" smtClean="0">
                          <a:solidFill>
                            <a:sysClr val="windowText" lastClr="000000"/>
                          </a:solidFill>
                        </a:rPr>
                        <a:t>Sarajevu</a:t>
                      </a:r>
                      <a:r>
                        <a:rPr lang="en-US" sz="1600" b="0" u="none" baseline="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US" sz="16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Shvatiti</a:t>
                      </a:r>
                      <a:r>
                        <a:rPr lang="en-US" sz="1600" b="0" dirty="0" smtClean="0"/>
                        <a:t> 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(</a:t>
                      </a:r>
                      <a:r>
                        <a:rPr lang="en-US" sz="1600" b="0" dirty="0" err="1" smtClean="0"/>
                        <a:t>Razumijevanje</a:t>
                      </a:r>
                      <a:r>
                        <a:rPr lang="en-US" sz="1600" b="0" dirty="0" smtClean="0"/>
                        <a:t>)</a:t>
                      </a:r>
                      <a:endParaRPr lang="en-US" sz="16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r>
                        <a:rPr lang="en-US" sz="1600" b="0" dirty="0" err="1" smtClean="0"/>
                        <a:t>Uz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dirty="0" err="1" smtClean="0"/>
                        <a:t>pomoć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dirty="0" err="1" smtClean="0"/>
                        <a:t>geografske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dirty="0" err="1" smtClean="0"/>
                        <a:t>karte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u="sng" dirty="0" err="1" smtClean="0"/>
                        <a:t>opisati</a:t>
                      </a:r>
                      <a:r>
                        <a:rPr lang="en-US" sz="1600" b="0" u="none" dirty="0" smtClean="0"/>
                        <a:t> </a:t>
                      </a:r>
                      <a:r>
                        <a:rPr lang="en-US" sz="1600" b="0" u="none" dirty="0" err="1" smtClean="0"/>
                        <a:t>geografski</a:t>
                      </a:r>
                      <a:r>
                        <a:rPr lang="en-US" sz="1600" b="0" u="none" dirty="0" smtClean="0"/>
                        <a:t> </a:t>
                      </a:r>
                      <a:r>
                        <a:rPr lang="en-US" sz="1600" b="0" u="none" dirty="0" err="1" smtClean="0"/>
                        <a:t>položaj</a:t>
                      </a:r>
                      <a:r>
                        <a:rPr lang="en-US" sz="1600" b="0" u="none" dirty="0" smtClean="0"/>
                        <a:t> </a:t>
                      </a:r>
                      <a:r>
                        <a:rPr lang="en-US" sz="1600" b="0" u="none" dirty="0" err="1" smtClean="0"/>
                        <a:t>Sarajeva</a:t>
                      </a:r>
                      <a:r>
                        <a:rPr lang="en-US" sz="1600" b="0" u="none" dirty="0" smtClean="0"/>
                        <a:t>.</a:t>
                      </a:r>
                    </a:p>
                    <a:p>
                      <a:r>
                        <a:rPr lang="en-US" sz="1600" b="0" u="none" dirty="0" smtClean="0"/>
                        <a:t>-</a:t>
                      </a:r>
                      <a:r>
                        <a:rPr lang="en-US" sz="1600" b="0" u="none" dirty="0" err="1" smtClean="0"/>
                        <a:t>Svojim</a:t>
                      </a:r>
                      <a:r>
                        <a:rPr lang="en-US" sz="1600" b="0" u="none" dirty="0" smtClean="0"/>
                        <a:t> </a:t>
                      </a:r>
                      <a:r>
                        <a:rPr lang="en-US" sz="1600" b="0" u="none" dirty="0" err="1" smtClean="0"/>
                        <a:t>riječima</a:t>
                      </a:r>
                      <a:r>
                        <a:rPr lang="en-US" sz="1600" b="0" u="none" dirty="0" smtClean="0"/>
                        <a:t> </a:t>
                      </a:r>
                      <a:r>
                        <a:rPr lang="en-US" sz="1600" b="0" u="sng" dirty="0" err="1" smtClean="0"/>
                        <a:t>objasniti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pojam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glavnog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grada</a:t>
                      </a:r>
                      <a:r>
                        <a:rPr lang="en-US" sz="1600" b="0" u="none" baseline="0" dirty="0" smtClean="0"/>
                        <a:t>.</a:t>
                      </a:r>
                    </a:p>
                    <a:p>
                      <a:r>
                        <a:rPr lang="en-US" sz="1600" b="0" u="none" baseline="0" dirty="0" smtClean="0"/>
                        <a:t>-</a:t>
                      </a:r>
                      <a:r>
                        <a:rPr lang="en-US" sz="1600" b="0" u="sng" baseline="0" dirty="0" err="1" smtClean="0"/>
                        <a:t>Objasniti</a:t>
                      </a:r>
                      <a:r>
                        <a:rPr lang="en-US" sz="1600" b="0" u="sng" baseline="0" dirty="0" smtClean="0"/>
                        <a:t> </a:t>
                      </a:r>
                      <a:r>
                        <a:rPr lang="en-US" sz="1600" b="0" u="none" baseline="0" dirty="0" err="1" smtClean="0"/>
                        <a:t>zašto</a:t>
                      </a:r>
                      <a:r>
                        <a:rPr lang="en-US" sz="1600" b="0" u="none" baseline="0" dirty="0" smtClean="0"/>
                        <a:t> je Sarajevo </a:t>
                      </a:r>
                      <a:r>
                        <a:rPr lang="en-US" sz="1600" b="0" u="none" baseline="0" dirty="0" err="1" smtClean="0"/>
                        <a:t>glavni</a:t>
                      </a:r>
                      <a:r>
                        <a:rPr lang="en-US" sz="1600" b="0" u="none" baseline="0" dirty="0" smtClean="0"/>
                        <a:t> grad </a:t>
                      </a:r>
                      <a:r>
                        <a:rPr lang="en-US" sz="1600" b="0" u="none" baseline="0" dirty="0" err="1" smtClean="0"/>
                        <a:t>BiH</a:t>
                      </a:r>
                      <a:r>
                        <a:rPr lang="en-US" sz="1600" b="0" u="none" baseline="0" dirty="0" smtClean="0"/>
                        <a:t>.</a:t>
                      </a:r>
                      <a:endParaRPr lang="en-US" sz="16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Primijeniti</a:t>
                      </a:r>
                      <a:endParaRPr lang="en-US" sz="1600" b="0" dirty="0" smtClean="0"/>
                    </a:p>
                    <a:p>
                      <a:r>
                        <a:rPr lang="en-US" sz="1600" b="0" dirty="0" smtClean="0"/>
                        <a:t>(</a:t>
                      </a:r>
                      <a:r>
                        <a:rPr lang="en-US" sz="1600" b="0" dirty="0" err="1" smtClean="0"/>
                        <a:t>Primjena</a:t>
                      </a:r>
                      <a:r>
                        <a:rPr lang="en-US" sz="1600" b="0" dirty="0" smtClean="0"/>
                        <a:t>)</a:t>
                      </a:r>
                      <a:endParaRPr lang="en-US" sz="16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-Na </a:t>
                      </a:r>
                      <a:r>
                        <a:rPr lang="en-US" sz="1600" b="0" dirty="0" err="1" smtClean="0"/>
                        <a:t>temelju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dirty="0" err="1" smtClean="0"/>
                        <a:t>podataka</a:t>
                      </a:r>
                      <a:r>
                        <a:rPr lang="en-US" sz="1600" b="0" dirty="0" smtClean="0"/>
                        <a:t> o </a:t>
                      </a:r>
                      <a:r>
                        <a:rPr lang="en-US" sz="1600" b="0" dirty="0" err="1" smtClean="0"/>
                        <a:t>aktivnostima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dirty="0" err="1" smtClean="0"/>
                        <a:t>koje</a:t>
                      </a:r>
                      <a:r>
                        <a:rPr lang="en-US" sz="1600" b="0" dirty="0" smtClean="0"/>
                        <a:t> se </a:t>
                      </a:r>
                      <a:r>
                        <a:rPr lang="en-US" sz="1600" b="0" dirty="0" err="1" smtClean="0"/>
                        <a:t>odvijaju</a:t>
                      </a:r>
                      <a:r>
                        <a:rPr lang="en-US" sz="1600" b="0" baseline="0" dirty="0" smtClean="0"/>
                        <a:t> u </a:t>
                      </a:r>
                      <a:r>
                        <a:rPr lang="en-US" sz="1600" b="0" baseline="0" dirty="0" err="1" smtClean="0"/>
                        <a:t>njima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u="sng" baseline="0" dirty="0" err="1" smtClean="0"/>
                        <a:t>razvrstati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ustanove</a:t>
                      </a:r>
                      <a:r>
                        <a:rPr lang="en-US" sz="1600" b="0" u="none" baseline="0" dirty="0" smtClean="0"/>
                        <a:t> u </a:t>
                      </a:r>
                      <a:r>
                        <a:rPr lang="en-US" sz="1600" b="0" u="none" baseline="0" dirty="0" err="1" smtClean="0"/>
                        <a:t>političke</a:t>
                      </a:r>
                      <a:r>
                        <a:rPr lang="en-US" sz="1600" b="0" u="none" baseline="0" dirty="0" smtClean="0"/>
                        <a:t>, </a:t>
                      </a:r>
                      <a:r>
                        <a:rPr lang="en-US" sz="1600" b="0" u="none" baseline="0" dirty="0" err="1" smtClean="0"/>
                        <a:t>zdravstvene</a:t>
                      </a:r>
                      <a:r>
                        <a:rPr lang="en-US" sz="1600" b="0" u="none" baseline="0" dirty="0" smtClean="0"/>
                        <a:t>, </a:t>
                      </a:r>
                      <a:r>
                        <a:rPr lang="en-US" sz="1600" b="0" u="none" baseline="0" dirty="0" err="1" smtClean="0"/>
                        <a:t>kulturne</a:t>
                      </a:r>
                      <a:r>
                        <a:rPr lang="en-US" sz="1600" b="0" u="none" baseline="0" dirty="0" smtClean="0"/>
                        <a:t>.</a:t>
                      </a:r>
                      <a:endParaRPr lang="en-US" sz="16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Analizirati</a:t>
                      </a:r>
                      <a:r>
                        <a:rPr lang="en-US" sz="1600" b="0" dirty="0" smtClean="0"/>
                        <a:t> </a:t>
                      </a:r>
                    </a:p>
                    <a:p>
                      <a:r>
                        <a:rPr lang="en-US" sz="1600" b="0" dirty="0" smtClean="0"/>
                        <a:t>(</a:t>
                      </a:r>
                      <a:r>
                        <a:rPr lang="en-US" sz="1600" b="0" dirty="0" err="1" smtClean="0"/>
                        <a:t>Analiza</a:t>
                      </a:r>
                      <a:r>
                        <a:rPr lang="en-US" sz="1600" b="0" dirty="0" smtClean="0"/>
                        <a:t>)</a:t>
                      </a:r>
                      <a:endParaRPr lang="en-US" sz="1600" b="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mtClean="0"/>
                        <a:t>-</a:t>
                      </a:r>
                      <a:r>
                        <a:rPr lang="en-US" sz="1600" b="0" u="sng" smtClean="0"/>
                        <a:t>Pronaći uzroke i</a:t>
                      </a:r>
                      <a:r>
                        <a:rPr lang="en-US" sz="1600" b="0" u="sng" baseline="0" smtClean="0"/>
                        <a:t> posljedice</a:t>
                      </a:r>
                      <a:r>
                        <a:rPr lang="en-US" sz="1600" b="0" u="none" baseline="0" smtClean="0"/>
                        <a:t> razvoja Sarajeva kao glavnog grada.</a:t>
                      </a:r>
                      <a:endParaRPr lang="en-US" sz="1600" b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Stvarati</a:t>
                      </a:r>
                      <a:r>
                        <a:rPr lang="en-US" sz="1600" b="0" dirty="0" smtClean="0"/>
                        <a:t> 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(</a:t>
                      </a:r>
                      <a:r>
                        <a:rPr lang="en-US" sz="1600" b="0" dirty="0" err="1" smtClean="0"/>
                        <a:t>Sinteza</a:t>
                      </a:r>
                      <a:r>
                        <a:rPr lang="en-US" sz="1600" b="0" dirty="0" smtClean="0"/>
                        <a:t>)</a:t>
                      </a:r>
                      <a:endParaRPr lang="en-US" sz="1600" b="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r>
                        <a:rPr lang="en-US" sz="1600" b="0" u="sng" dirty="0" err="1" smtClean="0"/>
                        <a:t>Usporediti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kvalitetu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života</a:t>
                      </a:r>
                      <a:r>
                        <a:rPr lang="en-US" sz="1600" b="0" u="none" baseline="0" dirty="0" smtClean="0"/>
                        <a:t> u </a:t>
                      </a:r>
                      <a:r>
                        <a:rPr lang="en-US" sz="1600" b="0" u="none" baseline="0" dirty="0" err="1" smtClean="0"/>
                        <a:t>Sarajevu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nekom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manjem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gradu</a:t>
                      </a:r>
                      <a:r>
                        <a:rPr lang="en-US" sz="1600" b="0" u="none" baseline="0" dirty="0" smtClean="0"/>
                        <a:t> (</a:t>
                      </a:r>
                      <a:r>
                        <a:rPr lang="en-US" sz="1600" b="0" u="none" baseline="0" dirty="0" err="1" smtClean="0"/>
                        <a:t>navesti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dobre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loše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strane</a:t>
                      </a:r>
                      <a:r>
                        <a:rPr lang="en-US" sz="1600" b="0" u="none" baseline="0" dirty="0" smtClean="0"/>
                        <a:t>) </a:t>
                      </a:r>
                      <a:r>
                        <a:rPr lang="en-US" sz="1600" b="0" u="none" baseline="0" dirty="0" err="1" smtClean="0"/>
                        <a:t>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sng" baseline="0" dirty="0" err="1" smtClean="0"/>
                        <a:t>zaključiti</a:t>
                      </a:r>
                      <a:r>
                        <a:rPr lang="en-US" sz="1600" b="0" u="sng" baseline="0" dirty="0" smtClean="0"/>
                        <a:t> </a:t>
                      </a:r>
                      <a:r>
                        <a:rPr lang="en-US" sz="1600" b="0" u="none" baseline="0" dirty="0" err="1" smtClean="0"/>
                        <a:t>gdje</a:t>
                      </a:r>
                      <a:r>
                        <a:rPr lang="en-US" sz="1600" b="0" u="none" baseline="0" dirty="0" smtClean="0"/>
                        <a:t> bi </a:t>
                      </a:r>
                      <a:r>
                        <a:rPr lang="en-US" sz="1600" b="0" u="none" baseline="0" dirty="0" err="1" smtClean="0"/>
                        <a:t>voljeli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živjeti</a:t>
                      </a:r>
                      <a:r>
                        <a:rPr lang="en-US" sz="1600" b="0" u="none" baseline="0" dirty="0" smtClean="0"/>
                        <a:t>, </a:t>
                      </a:r>
                      <a:r>
                        <a:rPr lang="en-US" sz="1600" b="0" u="none" baseline="0" dirty="0" err="1" smtClean="0"/>
                        <a:t>te</a:t>
                      </a:r>
                      <a:r>
                        <a:rPr lang="en-US" sz="1600" b="0" u="none" baseline="0" dirty="0" smtClean="0"/>
                        <a:t> to </a:t>
                      </a:r>
                      <a:r>
                        <a:rPr lang="en-US" sz="1600" b="0" u="sng" baseline="0" dirty="0" err="1" smtClean="0"/>
                        <a:t>obrazložiti</a:t>
                      </a:r>
                      <a:r>
                        <a:rPr lang="en-US" sz="1600" b="0" u="sng" baseline="0" dirty="0" smtClean="0"/>
                        <a:t>.</a:t>
                      </a:r>
                      <a:endParaRPr lang="en-US" sz="1600" b="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Prosuđivati</a:t>
                      </a:r>
                      <a:endParaRPr lang="en-US" sz="1600" b="0" dirty="0" smtClean="0"/>
                    </a:p>
                    <a:p>
                      <a:r>
                        <a:rPr lang="en-US" sz="1600" b="0" dirty="0" smtClean="0"/>
                        <a:t>(</a:t>
                      </a:r>
                      <a:r>
                        <a:rPr lang="en-US" sz="1600" b="0" dirty="0" err="1" smtClean="0"/>
                        <a:t>Evaluacija</a:t>
                      </a:r>
                      <a:r>
                        <a:rPr lang="en-US" sz="1600" b="0" dirty="0" smtClean="0"/>
                        <a:t>)</a:t>
                      </a:r>
                      <a:endParaRPr lang="en-US" sz="1600" b="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-</a:t>
                      </a:r>
                      <a:r>
                        <a:rPr lang="en-US" sz="1600" b="0" u="sng" dirty="0" err="1" smtClean="0"/>
                        <a:t>Napraviti</a:t>
                      </a:r>
                      <a:r>
                        <a:rPr lang="en-US" sz="1600" b="0" u="none" dirty="0" smtClean="0"/>
                        <a:t> </a:t>
                      </a:r>
                      <a:r>
                        <a:rPr lang="en-US" sz="1600" b="0" u="none" dirty="0" err="1" smtClean="0"/>
                        <a:t>turistički</a:t>
                      </a:r>
                      <a:r>
                        <a:rPr lang="en-US" sz="1600" b="0" u="none" dirty="0" smtClean="0"/>
                        <a:t> </a:t>
                      </a:r>
                      <a:r>
                        <a:rPr lang="en-US" sz="1600" b="0" u="none" dirty="0" err="1" smtClean="0"/>
                        <a:t>vodič</a:t>
                      </a:r>
                      <a:r>
                        <a:rPr lang="en-US" sz="1600" b="0" u="none" baseline="0" dirty="0" smtClean="0"/>
                        <a:t> </a:t>
                      </a:r>
                      <a:r>
                        <a:rPr lang="en-US" sz="1600" b="0" u="none" baseline="0" dirty="0" err="1" smtClean="0"/>
                        <a:t>kroz</a:t>
                      </a:r>
                      <a:r>
                        <a:rPr lang="en-US" sz="1600" b="0" u="none" baseline="0" dirty="0" smtClean="0"/>
                        <a:t> Sarajevo.</a:t>
                      </a:r>
                      <a:endParaRPr lang="en-US" sz="1600" b="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1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245023"/>
              </p:ext>
            </p:extLst>
          </p:nvPr>
        </p:nvGraphicFramePr>
        <p:xfrm>
          <a:off x="1990745" y="1189529"/>
          <a:ext cx="8423522" cy="7085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1" name="Document" r:id="rId3" imgW="9930680" imgH="8370103" progId="Word.Document.8">
                  <p:embed/>
                </p:oleObj>
              </mc:Choice>
              <mc:Fallback>
                <p:oleObj name="Document" r:id="rId3" imgW="9930680" imgH="8370103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0745" y="1189529"/>
                        <a:ext cx="8423522" cy="7085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68665" y="671639"/>
            <a:ext cx="7873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Primjer</a:t>
            </a:r>
            <a:r>
              <a:rPr lang="en-US" dirty="0" smtClean="0"/>
              <a:t> 3: INDIVIDUALNI OBRAZOVNI PROGRAM IZ NASTAVNOG PREDMETA GEOGRAFIJA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3520" y="0"/>
            <a:ext cx="8911687" cy="1280890"/>
          </a:xfrm>
        </p:spPr>
        <p:txBody>
          <a:bodyPr/>
          <a:lstStyle/>
          <a:p>
            <a:r>
              <a:rPr lang="en-US" dirty="0" err="1"/>
              <a:t>Poduzete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metode</a:t>
            </a:r>
            <a:r>
              <a:rPr lang="en-US" dirty="0"/>
              <a:t>, </a:t>
            </a:r>
            <a:r>
              <a:rPr lang="en-US" dirty="0" err="1"/>
              <a:t>podsticaji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6297" y="1497027"/>
            <a:ext cx="9368315" cy="441419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/>
              <a:t>Nakon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se </a:t>
            </a:r>
            <a:r>
              <a:rPr lang="en-US" dirty="0" err="1" smtClean="0"/>
              <a:t>članovi</a:t>
            </a:r>
            <a:r>
              <a:rPr lang="en-US" dirty="0" smtClean="0"/>
              <a:t> </a:t>
            </a:r>
            <a:r>
              <a:rPr lang="en-US" dirty="0" err="1" smtClean="0"/>
              <a:t>tima</a:t>
            </a:r>
            <a:r>
              <a:rPr lang="en-US" dirty="0" smtClean="0"/>
              <a:t> </a:t>
            </a:r>
            <a:r>
              <a:rPr lang="en-US" dirty="0" err="1" smtClean="0"/>
              <a:t>složili</a:t>
            </a:r>
            <a:r>
              <a:rPr lang="en-US" dirty="0" smtClean="0"/>
              <a:t> </a:t>
            </a:r>
            <a:r>
              <a:rPr lang="en-US" dirty="0" err="1" smtClean="0"/>
              <a:t>oko</a:t>
            </a:r>
            <a:r>
              <a:rPr lang="en-US" dirty="0" smtClean="0"/>
              <a:t> </a:t>
            </a:r>
            <a:r>
              <a:rPr lang="en-US" dirty="0" err="1" smtClean="0"/>
              <a:t>ciljeva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podciljeva</a:t>
            </a:r>
            <a:r>
              <a:rPr lang="en-US" dirty="0" smtClean="0"/>
              <a:t>, </a:t>
            </a:r>
            <a:r>
              <a:rPr lang="en-US" dirty="0" err="1" smtClean="0"/>
              <a:t>počinje</a:t>
            </a:r>
            <a:r>
              <a:rPr lang="en-US" dirty="0" smtClean="0"/>
              <a:t> se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diskusijom</a:t>
            </a:r>
            <a:r>
              <a:rPr lang="en-US" dirty="0" smtClean="0"/>
              <a:t> </a:t>
            </a:r>
            <a:r>
              <a:rPr lang="en-US" dirty="0" err="1" smtClean="0"/>
              <a:t>vezano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instrukcijske</a:t>
            </a:r>
            <a:r>
              <a:rPr lang="en-US" dirty="0" smtClean="0"/>
              <a:t> </a:t>
            </a:r>
            <a:r>
              <a:rPr lang="en-US" dirty="0" err="1" smtClean="0"/>
              <a:t>strategije</a:t>
            </a:r>
            <a:r>
              <a:rPr lang="en-US" dirty="0" smtClean="0"/>
              <a:t> (</a:t>
            </a:r>
            <a:r>
              <a:rPr lang="en-US" dirty="0" err="1" smtClean="0"/>
              <a:t>aktivnosti</a:t>
            </a:r>
            <a:r>
              <a:rPr lang="en-US" dirty="0" smtClean="0"/>
              <a:t>,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podsticaje</a:t>
            </a:r>
            <a:r>
              <a:rPr lang="en-US" dirty="0" smtClean="0"/>
              <a:t>).</a:t>
            </a:r>
            <a:r>
              <a:rPr lang="en-US" dirty="0">
                <a:solidFill>
                  <a:schemeClr val="tx1"/>
                </a:solidFill>
              </a:rPr>
              <a:t> Da bi se </a:t>
            </a:r>
            <a:r>
              <a:rPr lang="en-US" dirty="0" err="1">
                <a:solidFill>
                  <a:schemeClr val="tx1"/>
                </a:solidFill>
              </a:rPr>
              <a:t>planirani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odgojno-obrazovni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ishodi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ostvarili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potrebno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odabrati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aktivnosti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učenike</a:t>
            </a:r>
            <a:r>
              <a:rPr lang="en-US" dirty="0">
                <a:solidFill>
                  <a:schemeClr val="tx1"/>
                </a:solidFill>
              </a:rPr>
              <a:t> s </a:t>
            </a:r>
            <a:r>
              <a:rPr lang="en-US" dirty="0" err="1">
                <a:solidFill>
                  <a:schemeClr val="tx1"/>
                </a:solidFill>
              </a:rPr>
              <a:t>posebnim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obrazovnim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potrebama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kojima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samostalno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uz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podršku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drugih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nastavnik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asistent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nastavi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roditelj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mogu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ostvariti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uspjeh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dirty="0" err="1">
                <a:solidFill>
                  <a:schemeClr val="tx1"/>
                </a:solidFill>
              </a:rPr>
              <a:t>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ostvarenje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odgojno-obrazovnih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ciljeva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ishoda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jednako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važan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odabir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strategija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podrške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prilagođavanje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metoda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sredstava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oblika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postupaka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zahtjeva</a:t>
            </a:r>
            <a:r>
              <a:rPr lang="en-US" dirty="0">
                <a:solidFill>
                  <a:schemeClr val="tx1"/>
                </a:solidFill>
              </a:rPr>
              <a:t>) u </a:t>
            </a:r>
            <a:r>
              <a:rPr lang="en-US" dirty="0" err="1">
                <a:solidFill>
                  <a:schemeClr val="tx1"/>
                </a:solidFill>
              </a:rPr>
              <a:t>skladu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karakteristikama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pojedinog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učenika</a:t>
            </a:r>
            <a:r>
              <a:rPr lang="en-US" dirty="0">
                <a:solidFill>
                  <a:schemeClr val="tx1"/>
                </a:solidFill>
              </a:rPr>
              <a:t> s </a:t>
            </a:r>
            <a:r>
              <a:rPr lang="en-US" dirty="0" err="1">
                <a:solidFill>
                  <a:schemeClr val="tx1"/>
                </a:solidFill>
              </a:rPr>
              <a:t>posebnim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obrazovnim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potrebama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primjena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individualiziranog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pristupa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pPr algn="just"/>
            <a:r>
              <a:rPr lang="en-US" b="1" dirty="0" err="1">
                <a:solidFill>
                  <a:schemeClr val="tx1"/>
                </a:solidFill>
              </a:rPr>
              <a:t>Te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strategije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podrške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moraju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biti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jednako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zastupljene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kako</a:t>
            </a:r>
            <a:r>
              <a:rPr lang="en-US" b="1" dirty="0">
                <a:solidFill>
                  <a:schemeClr val="tx1"/>
                </a:solidFill>
              </a:rPr>
              <a:t> u </a:t>
            </a:r>
            <a:r>
              <a:rPr lang="en-US" b="1" dirty="0" err="1">
                <a:solidFill>
                  <a:schemeClr val="tx1"/>
                </a:solidFill>
              </a:rPr>
              <a:t>učenju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poučavanju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tako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u </a:t>
            </a:r>
            <a:r>
              <a:rPr lang="en-US" b="1" dirty="0" err="1">
                <a:solidFill>
                  <a:schemeClr val="tx1"/>
                </a:solidFill>
              </a:rPr>
              <a:t>vrednovanju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odgojno-obrazovnih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ciljeva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ishoda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učenja</a:t>
            </a:r>
            <a:r>
              <a:rPr lang="en-US" b="1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brojčano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opisno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ocjenjivanje</a:t>
            </a:r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opis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postignuća</a:t>
            </a:r>
            <a:r>
              <a:rPr lang="en-US" b="1" dirty="0">
                <a:solidFill>
                  <a:schemeClr val="tx1"/>
                </a:solidFill>
              </a:rPr>
              <a:t>).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n-US" b="1" dirty="0" err="1">
                <a:solidFill>
                  <a:schemeClr val="tx1"/>
                </a:solidFill>
              </a:rPr>
              <a:t>Kada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učenik</a:t>
            </a:r>
            <a:r>
              <a:rPr lang="en-US" b="1" dirty="0">
                <a:solidFill>
                  <a:schemeClr val="tx1"/>
                </a:solidFill>
              </a:rPr>
              <a:t> s </a:t>
            </a:r>
            <a:r>
              <a:rPr lang="en-US" b="1" dirty="0" err="1">
                <a:solidFill>
                  <a:schemeClr val="tx1"/>
                </a:solidFill>
              </a:rPr>
              <a:t>posebnim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obrazovnim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potrebama</a:t>
            </a:r>
            <a:r>
              <a:rPr lang="en-US" b="1" dirty="0">
                <a:solidFill>
                  <a:schemeClr val="tx1"/>
                </a:solidFill>
              </a:rPr>
              <a:t> ne </a:t>
            </a:r>
            <a:r>
              <a:rPr lang="en-US" b="1" dirty="0" err="1">
                <a:solidFill>
                  <a:schemeClr val="tx1"/>
                </a:solidFill>
              </a:rPr>
              <a:t>ostvaruje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planirane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odgojno-obrazovne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ciljeve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ishode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učenja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potrebno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ih</a:t>
            </a:r>
            <a:r>
              <a:rPr lang="en-US" b="1" dirty="0">
                <a:solidFill>
                  <a:schemeClr val="tx1"/>
                </a:solidFill>
              </a:rPr>
              <a:t> je </a:t>
            </a:r>
            <a:r>
              <a:rPr lang="en-US" b="1" dirty="0" err="1">
                <a:solidFill>
                  <a:schemeClr val="tx1"/>
                </a:solidFill>
              </a:rPr>
              <a:t>preispitati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provesti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izmjene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dopune</a:t>
            </a:r>
            <a:r>
              <a:rPr lang="en-US" b="1" dirty="0">
                <a:solidFill>
                  <a:schemeClr val="tx1"/>
                </a:solidFill>
              </a:rPr>
              <a:t> IOP-a </a:t>
            </a:r>
            <a:r>
              <a:rPr lang="en-US" b="1" dirty="0" err="1">
                <a:solidFill>
                  <a:schemeClr val="tx1"/>
                </a:solidFill>
              </a:rPr>
              <a:t>kako</a:t>
            </a:r>
            <a:r>
              <a:rPr lang="en-US" b="1" dirty="0">
                <a:solidFill>
                  <a:schemeClr val="tx1"/>
                </a:solidFill>
              </a:rPr>
              <a:t> bi se </a:t>
            </a:r>
            <a:r>
              <a:rPr lang="en-US" b="1" dirty="0" err="1">
                <a:solidFill>
                  <a:schemeClr val="tx1"/>
                </a:solidFill>
              </a:rPr>
              <a:t>pred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učenika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stavili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optimalno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teški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zadaci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tako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održala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povećala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njegova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motivacija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za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učenje</a:t>
            </a:r>
            <a:r>
              <a:rPr lang="en-US" b="1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431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err="1"/>
              <a:t>Postupci</a:t>
            </a:r>
            <a:r>
              <a:rPr lang="en-US" b="1" dirty="0"/>
              <a:t> </a:t>
            </a:r>
            <a:r>
              <a:rPr lang="en-US" b="1" dirty="0" err="1"/>
              <a:t>prilagođavanja</a:t>
            </a:r>
            <a:r>
              <a:rPr lang="en-US" b="1" dirty="0"/>
              <a:t> </a:t>
            </a:r>
            <a:r>
              <a:rPr lang="en-US" dirty="0" err="1"/>
              <a:t>odnose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: </a:t>
            </a:r>
            <a:r>
              <a:rPr lang="en-US" dirty="0" err="1"/>
              <a:t>perceptivno</a:t>
            </a:r>
            <a:r>
              <a:rPr lang="en-US" dirty="0"/>
              <a:t> </a:t>
            </a:r>
            <a:r>
              <a:rPr lang="en-US" dirty="0" err="1"/>
              <a:t>prilagođavanje</a:t>
            </a:r>
            <a:r>
              <a:rPr lang="en-US" dirty="0"/>
              <a:t>, </a:t>
            </a:r>
            <a:r>
              <a:rPr lang="en-US" dirty="0" err="1"/>
              <a:t>kognitivno</a:t>
            </a:r>
            <a:r>
              <a:rPr lang="en-US" dirty="0"/>
              <a:t> </a:t>
            </a:r>
            <a:r>
              <a:rPr lang="en-US" dirty="0" err="1"/>
              <a:t>prilagođavanje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prilagođavanje</a:t>
            </a:r>
            <a:r>
              <a:rPr lang="en-US" dirty="0"/>
              <a:t> </a:t>
            </a:r>
            <a:r>
              <a:rPr lang="en-US" dirty="0" err="1"/>
              <a:t>zahtjeva</a:t>
            </a:r>
            <a:r>
              <a:rPr lang="en-US" dirty="0"/>
              <a:t>.</a:t>
            </a:r>
          </a:p>
          <a:p>
            <a:pPr algn="just"/>
            <a:r>
              <a:rPr lang="en-US" b="1" dirty="0" err="1"/>
              <a:t>Perceptivno</a:t>
            </a:r>
            <a:r>
              <a:rPr lang="en-US" b="1" dirty="0"/>
              <a:t> </a:t>
            </a:r>
            <a:r>
              <a:rPr lang="en-US" b="1" dirty="0" err="1"/>
              <a:t>prilagođavanje</a:t>
            </a:r>
            <a:r>
              <a:rPr lang="en-US" b="1" dirty="0"/>
              <a:t> </a:t>
            </a:r>
            <a:r>
              <a:rPr lang="en-US" dirty="0" err="1"/>
              <a:t>podrazumijeva</a:t>
            </a:r>
            <a:r>
              <a:rPr lang="en-US" dirty="0"/>
              <a:t>: </a:t>
            </a:r>
          </a:p>
          <a:p>
            <a:pPr lvl="1" algn="just"/>
            <a:r>
              <a:rPr lang="en-US" sz="1800" dirty="0" err="1"/>
              <a:t>prilagođavanje</a:t>
            </a:r>
            <a:r>
              <a:rPr lang="en-US" sz="1800" dirty="0"/>
              <a:t> </a:t>
            </a:r>
            <a:r>
              <a:rPr lang="en-US" sz="1800" dirty="0" err="1"/>
              <a:t>sredstava</a:t>
            </a:r>
            <a:r>
              <a:rPr lang="en-US" sz="1800" dirty="0"/>
              <a:t> (</a:t>
            </a:r>
            <a:r>
              <a:rPr lang="en-US" sz="1800" dirty="0" err="1"/>
              <a:t>slike</a:t>
            </a:r>
            <a:r>
              <a:rPr lang="en-US" sz="1800" dirty="0"/>
              <a:t>, </a:t>
            </a:r>
            <a:r>
              <a:rPr lang="en-US" sz="1800" dirty="0" err="1"/>
              <a:t>karte</a:t>
            </a:r>
            <a:r>
              <a:rPr lang="en-US" sz="1800" dirty="0"/>
              <a:t>, </a:t>
            </a:r>
            <a:r>
              <a:rPr lang="en-US" sz="1800" dirty="0" err="1"/>
              <a:t>crteži</a:t>
            </a:r>
            <a:r>
              <a:rPr lang="en-US" sz="1800" dirty="0"/>
              <a:t>) </a:t>
            </a:r>
            <a:r>
              <a:rPr lang="en-US" sz="1800" dirty="0" err="1"/>
              <a:t>pojednostavljivanjem</a:t>
            </a:r>
            <a:r>
              <a:rPr lang="en-US" sz="1800" dirty="0"/>
              <a:t>, </a:t>
            </a:r>
            <a:r>
              <a:rPr lang="en-US" sz="1800" dirty="0" err="1"/>
              <a:t>izdvajanjem</a:t>
            </a:r>
            <a:r>
              <a:rPr lang="en-US" sz="1800" dirty="0"/>
              <a:t> </a:t>
            </a:r>
            <a:r>
              <a:rPr lang="en-US" sz="1800" dirty="0" err="1"/>
              <a:t>bitnog</a:t>
            </a:r>
            <a:r>
              <a:rPr lang="en-US" sz="1800" dirty="0"/>
              <a:t>, </a:t>
            </a:r>
            <a:r>
              <a:rPr lang="en-US" sz="1800" dirty="0" err="1"/>
              <a:t>izostavljanjem</a:t>
            </a:r>
            <a:r>
              <a:rPr lang="en-US" sz="1800" dirty="0"/>
              <a:t> </a:t>
            </a:r>
            <a:r>
              <a:rPr lang="en-US" sz="1800" dirty="0" err="1"/>
              <a:t>suvišnih</a:t>
            </a:r>
            <a:r>
              <a:rPr lang="en-US" sz="1800" dirty="0"/>
              <a:t> </a:t>
            </a:r>
            <a:r>
              <a:rPr lang="en-US" sz="1800" dirty="0" err="1"/>
              <a:t>detalja</a:t>
            </a:r>
            <a:endParaRPr lang="en-US" sz="1800" dirty="0"/>
          </a:p>
          <a:p>
            <a:pPr lvl="1" algn="just"/>
            <a:r>
              <a:rPr lang="en-US" sz="1800" dirty="0" err="1"/>
              <a:t>prilagođavanje</a:t>
            </a:r>
            <a:r>
              <a:rPr lang="en-US" sz="1800" dirty="0"/>
              <a:t> </a:t>
            </a:r>
            <a:r>
              <a:rPr lang="en-US" sz="1800" dirty="0" err="1"/>
              <a:t>teksta</a:t>
            </a:r>
            <a:r>
              <a:rPr lang="en-US" sz="1800" dirty="0"/>
              <a:t>: </a:t>
            </a:r>
            <a:r>
              <a:rPr lang="en-US" sz="1800" dirty="0" err="1"/>
              <a:t>uvećavanjem</a:t>
            </a:r>
            <a:r>
              <a:rPr lang="en-US" sz="1800" dirty="0"/>
              <a:t> </a:t>
            </a:r>
            <a:r>
              <a:rPr lang="en-US" sz="1800" dirty="0" err="1"/>
              <a:t>ili</a:t>
            </a:r>
            <a:r>
              <a:rPr lang="en-US" sz="1800" dirty="0"/>
              <a:t> </a:t>
            </a:r>
            <a:r>
              <a:rPr lang="en-US" sz="1800" dirty="0" err="1"/>
              <a:t>pojačavanjem</a:t>
            </a:r>
            <a:r>
              <a:rPr lang="en-US" sz="1800" dirty="0"/>
              <a:t> </a:t>
            </a:r>
            <a:r>
              <a:rPr lang="en-US" sz="1800" dirty="0" err="1"/>
              <a:t>teksta</a:t>
            </a:r>
            <a:r>
              <a:rPr lang="en-US" sz="1800" dirty="0"/>
              <a:t>, </a:t>
            </a:r>
            <a:r>
              <a:rPr lang="en-US" sz="1800" dirty="0" err="1"/>
              <a:t>povećanjem</a:t>
            </a:r>
            <a:r>
              <a:rPr lang="en-US" sz="1800" dirty="0"/>
              <a:t> </a:t>
            </a:r>
            <a:r>
              <a:rPr lang="en-US" sz="1800" dirty="0" err="1"/>
              <a:t>razmaka</a:t>
            </a:r>
            <a:r>
              <a:rPr lang="en-US" sz="1800" dirty="0"/>
              <a:t> </a:t>
            </a:r>
            <a:r>
              <a:rPr lang="en-US" sz="1800" dirty="0" err="1"/>
              <a:t>između</a:t>
            </a:r>
            <a:r>
              <a:rPr lang="en-US" sz="1800" dirty="0"/>
              <a:t> </a:t>
            </a:r>
            <a:r>
              <a:rPr lang="en-US" sz="1800" dirty="0" err="1"/>
              <a:t>riječi</a:t>
            </a:r>
            <a:r>
              <a:rPr lang="en-US" sz="1800" dirty="0"/>
              <a:t>, </a:t>
            </a:r>
            <a:r>
              <a:rPr lang="en-US" sz="1800" dirty="0" err="1"/>
              <a:t>rečenica</a:t>
            </a:r>
            <a:r>
              <a:rPr lang="en-US" sz="1800" dirty="0"/>
              <a:t> </a:t>
            </a:r>
            <a:r>
              <a:rPr lang="en-US" sz="1800" dirty="0" err="1"/>
              <a:t>ili</a:t>
            </a:r>
            <a:r>
              <a:rPr lang="en-US" sz="1800" dirty="0"/>
              <a:t> </a:t>
            </a:r>
            <a:r>
              <a:rPr lang="en-US" sz="1800" dirty="0" err="1"/>
              <a:t>redova</a:t>
            </a:r>
            <a:r>
              <a:rPr lang="en-US" sz="1800" dirty="0"/>
              <a:t> </a:t>
            </a:r>
            <a:r>
              <a:rPr lang="en-US" sz="1800" dirty="0" err="1"/>
              <a:t>teksta</a:t>
            </a:r>
            <a:r>
              <a:rPr lang="en-US" sz="1800" dirty="0"/>
              <a:t>;</a:t>
            </a:r>
          </a:p>
          <a:p>
            <a:pPr lvl="1" algn="just"/>
            <a:r>
              <a:rPr lang="en-US" sz="1800" dirty="0" err="1"/>
              <a:t>razni</a:t>
            </a:r>
            <a:r>
              <a:rPr lang="en-US" sz="1800" dirty="0"/>
              <a:t> </a:t>
            </a:r>
            <a:r>
              <a:rPr lang="en-US" sz="1800" dirty="0" err="1"/>
              <a:t>oblici</a:t>
            </a:r>
            <a:r>
              <a:rPr lang="en-US" sz="1800" dirty="0"/>
              <a:t> </a:t>
            </a:r>
            <a:r>
              <a:rPr lang="en-US" sz="1800" dirty="0" err="1"/>
              <a:t>isticanja</a:t>
            </a:r>
            <a:r>
              <a:rPr lang="en-US" sz="1800" dirty="0"/>
              <a:t> u </a:t>
            </a:r>
            <a:r>
              <a:rPr lang="en-US" sz="1800" dirty="0" err="1"/>
              <a:t>tekstu</a:t>
            </a:r>
            <a:r>
              <a:rPr lang="en-US" sz="1800" dirty="0"/>
              <a:t>: </a:t>
            </a:r>
            <a:r>
              <a:rPr lang="en-US" sz="1800" dirty="0" err="1"/>
              <a:t>podvlačenje</a:t>
            </a:r>
            <a:r>
              <a:rPr lang="en-US" sz="1800" dirty="0"/>
              <a:t>, </a:t>
            </a:r>
            <a:r>
              <a:rPr lang="en-US" sz="1800" dirty="0" err="1"/>
              <a:t>markiranje</a:t>
            </a:r>
            <a:r>
              <a:rPr lang="en-US" sz="1800" dirty="0"/>
              <a:t>, </a:t>
            </a:r>
            <a:r>
              <a:rPr lang="en-US" sz="1800" dirty="0" err="1"/>
              <a:t>uokviravanje</a:t>
            </a:r>
            <a:r>
              <a:rPr lang="en-US" sz="1800" dirty="0"/>
              <a:t>, </a:t>
            </a:r>
            <a:r>
              <a:rPr lang="en-US" sz="1800" dirty="0" err="1"/>
              <a:t>mijenjanje</a:t>
            </a:r>
            <a:r>
              <a:rPr lang="en-US" sz="1800" dirty="0"/>
              <a:t> </a:t>
            </a:r>
            <a:r>
              <a:rPr lang="en-US" sz="1800" dirty="0" err="1"/>
              <a:t>boje</a:t>
            </a:r>
            <a:r>
              <a:rPr lang="en-US" sz="1800" dirty="0"/>
              <a:t> </a:t>
            </a:r>
            <a:r>
              <a:rPr lang="en-US" sz="1800" dirty="0" err="1"/>
              <a:t>papira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sl.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816043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5980" y="685800"/>
            <a:ext cx="9378632" cy="522542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 err="1" smtClean="0"/>
              <a:t>Kognitivno</a:t>
            </a:r>
            <a:r>
              <a:rPr lang="en-US" b="1" dirty="0" smtClean="0"/>
              <a:t> </a:t>
            </a:r>
            <a:r>
              <a:rPr lang="en-US" b="1" dirty="0" err="1" smtClean="0"/>
              <a:t>prilagođavanje</a:t>
            </a:r>
            <a:r>
              <a:rPr lang="en-US" dirty="0" smtClean="0"/>
              <a:t> </a:t>
            </a:r>
            <a:r>
              <a:rPr lang="en-US" dirty="0" err="1" smtClean="0"/>
              <a:t>predstavlja</a:t>
            </a:r>
            <a:r>
              <a:rPr lang="en-US" dirty="0" smtClean="0"/>
              <a:t> </a:t>
            </a:r>
            <a:r>
              <a:rPr lang="en-US" dirty="0" err="1" smtClean="0"/>
              <a:t>postepeno</a:t>
            </a:r>
            <a:r>
              <a:rPr lang="en-US" dirty="0" smtClean="0"/>
              <a:t> </a:t>
            </a:r>
            <a:r>
              <a:rPr lang="en-US" dirty="0" err="1" smtClean="0"/>
              <a:t>pružanje</a:t>
            </a:r>
            <a:r>
              <a:rPr lang="en-US" dirty="0" smtClean="0"/>
              <a:t> </a:t>
            </a:r>
            <a:r>
              <a:rPr lang="en-US" dirty="0" err="1" smtClean="0"/>
              <a:t>pomoći</a:t>
            </a:r>
            <a:r>
              <a:rPr lang="en-US" dirty="0" smtClean="0"/>
              <a:t> u </a:t>
            </a:r>
            <a:r>
              <a:rPr lang="en-US" dirty="0" err="1" smtClean="0"/>
              <a:t>rješavanju</a:t>
            </a:r>
            <a:r>
              <a:rPr lang="en-US" dirty="0" smtClean="0"/>
              <a:t> </a:t>
            </a:r>
            <a:r>
              <a:rPr lang="en-US" dirty="0" err="1" smtClean="0"/>
              <a:t>zadataka</a:t>
            </a:r>
            <a:r>
              <a:rPr lang="en-US" dirty="0" smtClean="0"/>
              <a:t> (</a:t>
            </a:r>
            <a:r>
              <a:rPr lang="en-US" dirty="0" err="1" smtClean="0"/>
              <a:t>rastavljanje</a:t>
            </a:r>
            <a:r>
              <a:rPr lang="en-US" dirty="0" smtClean="0"/>
              <a:t> </a:t>
            </a:r>
            <a:r>
              <a:rPr lang="en-US" dirty="0" err="1" smtClean="0"/>
              <a:t>zadataka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manje</a:t>
            </a:r>
            <a:r>
              <a:rPr lang="en-US" dirty="0" smtClean="0"/>
              <a:t> </a:t>
            </a:r>
            <a:r>
              <a:rPr lang="en-US" dirty="0" err="1" smtClean="0"/>
              <a:t>korake</a:t>
            </a:r>
            <a:r>
              <a:rPr lang="en-US" dirty="0" smtClean="0"/>
              <a:t>), </a:t>
            </a:r>
            <a:r>
              <a:rPr lang="en-US" dirty="0" err="1" smtClean="0"/>
              <a:t>planiranje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, </a:t>
            </a:r>
            <a:r>
              <a:rPr lang="en-US" dirty="0" err="1" smtClean="0"/>
              <a:t>osvješćivanje</a:t>
            </a:r>
            <a:r>
              <a:rPr lang="en-US" dirty="0" smtClean="0"/>
              <a:t> </a:t>
            </a:r>
            <a:r>
              <a:rPr lang="en-US" dirty="0" err="1" smtClean="0"/>
              <a:t>slijeda</a:t>
            </a:r>
            <a:r>
              <a:rPr lang="en-US" dirty="0" smtClean="0"/>
              <a:t> </a:t>
            </a:r>
            <a:r>
              <a:rPr lang="en-US" dirty="0" err="1" smtClean="0"/>
              <a:t>radnji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slike</a:t>
            </a:r>
            <a:r>
              <a:rPr lang="en-US" dirty="0" smtClean="0"/>
              <a:t>, </a:t>
            </a:r>
            <a:r>
              <a:rPr lang="en-US" dirty="0" err="1" smtClean="0"/>
              <a:t>pitanja</a:t>
            </a:r>
            <a:r>
              <a:rPr lang="en-US" dirty="0" smtClean="0"/>
              <a:t>, </a:t>
            </a:r>
            <a:r>
              <a:rPr lang="en-US" dirty="0" err="1" smtClean="0"/>
              <a:t>sažimanje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, </a:t>
            </a:r>
            <a:r>
              <a:rPr lang="en-US" dirty="0" err="1" smtClean="0"/>
              <a:t>izdvajanje</a:t>
            </a:r>
            <a:r>
              <a:rPr lang="en-US" dirty="0" smtClean="0"/>
              <a:t> </a:t>
            </a:r>
            <a:r>
              <a:rPr lang="en-US" dirty="0" err="1" smtClean="0"/>
              <a:t>bitnog</a:t>
            </a:r>
            <a:r>
              <a:rPr lang="en-US" dirty="0" smtClean="0"/>
              <a:t> </a:t>
            </a:r>
            <a:r>
              <a:rPr lang="en-US" dirty="0" err="1" smtClean="0"/>
              <a:t>sadržaja</a:t>
            </a:r>
            <a:r>
              <a:rPr lang="en-US" dirty="0" smtClean="0"/>
              <a:t>, </a:t>
            </a:r>
            <a:r>
              <a:rPr lang="en-US" dirty="0" err="1" smtClean="0"/>
              <a:t>smanjivanje</a:t>
            </a:r>
            <a:r>
              <a:rPr lang="en-US" dirty="0" smtClean="0"/>
              <a:t> </a:t>
            </a:r>
            <a:r>
              <a:rPr lang="en-US" dirty="0" err="1" smtClean="0"/>
              <a:t>broja</a:t>
            </a:r>
            <a:r>
              <a:rPr lang="en-US" dirty="0" smtClean="0"/>
              <a:t> </a:t>
            </a:r>
            <a:r>
              <a:rPr lang="en-US" dirty="0" err="1" smtClean="0"/>
              <a:t>činjenica</a:t>
            </a:r>
            <a:r>
              <a:rPr lang="en-US" dirty="0" smtClean="0"/>
              <a:t>, </a:t>
            </a:r>
            <a:r>
              <a:rPr lang="en-US" dirty="0" err="1" smtClean="0"/>
              <a:t>semantičko</a:t>
            </a:r>
            <a:r>
              <a:rPr lang="en-US" dirty="0" smtClean="0"/>
              <a:t> </a:t>
            </a:r>
            <a:r>
              <a:rPr lang="en-US" dirty="0" err="1" smtClean="0"/>
              <a:t>pojednostavljivanje</a:t>
            </a:r>
            <a:r>
              <a:rPr lang="en-US" dirty="0" smtClean="0"/>
              <a:t> </a:t>
            </a:r>
            <a:r>
              <a:rPr lang="en-US" dirty="0" err="1" smtClean="0"/>
              <a:t>sadržaja</a:t>
            </a:r>
            <a:r>
              <a:rPr lang="en-US" dirty="0" smtClean="0"/>
              <a:t> </a:t>
            </a:r>
            <a:r>
              <a:rPr lang="en-US" dirty="0" err="1" smtClean="0"/>
              <a:t>učenja</a:t>
            </a:r>
            <a:r>
              <a:rPr lang="en-US" dirty="0" smtClean="0"/>
              <a:t>, </a:t>
            </a:r>
            <a:r>
              <a:rPr lang="en-US" dirty="0" err="1" smtClean="0"/>
              <a:t>prerada</a:t>
            </a:r>
            <a:r>
              <a:rPr lang="en-US" dirty="0" smtClean="0"/>
              <a:t> </a:t>
            </a:r>
            <a:r>
              <a:rPr lang="en-US" dirty="0" err="1" smtClean="0"/>
              <a:t>sadržaja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spoznajnim</a:t>
            </a:r>
            <a:r>
              <a:rPr lang="en-US" dirty="0" smtClean="0"/>
              <a:t> </a:t>
            </a:r>
            <a:r>
              <a:rPr lang="en-US" dirty="0" err="1" smtClean="0"/>
              <a:t>sposobnostima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primjena</a:t>
            </a:r>
            <a:r>
              <a:rPr lang="en-US" dirty="0" smtClean="0"/>
              <a:t> </a:t>
            </a:r>
            <a:r>
              <a:rPr lang="en-US" dirty="0" err="1" smtClean="0"/>
              <a:t>shematskih</a:t>
            </a:r>
            <a:r>
              <a:rPr lang="en-US" dirty="0" smtClean="0"/>
              <a:t> </a:t>
            </a:r>
            <a:r>
              <a:rPr lang="en-US" dirty="0" err="1" smtClean="0"/>
              <a:t>prikaza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 err="1" smtClean="0"/>
              <a:t>Prilagođavanje</a:t>
            </a:r>
            <a:r>
              <a:rPr lang="en-US" b="1" dirty="0" smtClean="0"/>
              <a:t> </a:t>
            </a:r>
            <a:r>
              <a:rPr lang="en-US" b="1" dirty="0" err="1" smtClean="0"/>
              <a:t>zahtjeva</a:t>
            </a:r>
            <a:r>
              <a:rPr lang="en-US" dirty="0"/>
              <a:t> </a:t>
            </a:r>
            <a:r>
              <a:rPr lang="en-US" dirty="0" err="1" smtClean="0"/>
              <a:t>odnosi</a:t>
            </a:r>
            <a:r>
              <a:rPr lang="en-US" dirty="0" smtClean="0"/>
              <a:t> se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prilagođavanje</a:t>
            </a:r>
            <a:r>
              <a:rPr lang="en-US" dirty="0" smtClean="0"/>
              <a:t>:</a:t>
            </a:r>
          </a:p>
          <a:p>
            <a:pPr lvl="1" algn="just"/>
            <a:r>
              <a:rPr lang="en-US" sz="1700" dirty="0" err="1" smtClean="0"/>
              <a:t>zahtjeva</a:t>
            </a:r>
            <a:r>
              <a:rPr lang="en-US" sz="1700" dirty="0" smtClean="0"/>
              <a:t> u </a:t>
            </a:r>
            <a:r>
              <a:rPr lang="en-US" sz="1700" dirty="0" err="1" smtClean="0"/>
              <a:t>odnosu</a:t>
            </a:r>
            <a:r>
              <a:rPr lang="en-US" sz="1700" dirty="0" smtClean="0"/>
              <a:t> </a:t>
            </a:r>
            <a:r>
              <a:rPr lang="en-US" sz="1700" dirty="0" err="1" smtClean="0"/>
              <a:t>na</a:t>
            </a:r>
            <a:r>
              <a:rPr lang="en-US" sz="1700" dirty="0" smtClean="0"/>
              <a:t> </a:t>
            </a:r>
            <a:r>
              <a:rPr lang="en-US" sz="1700" dirty="0" err="1" smtClean="0"/>
              <a:t>samostalnost</a:t>
            </a:r>
            <a:r>
              <a:rPr lang="en-US" sz="1700" dirty="0" smtClean="0"/>
              <a:t> (</a:t>
            </a:r>
            <a:r>
              <a:rPr lang="en-US" sz="1700" dirty="0" err="1" smtClean="0"/>
              <a:t>pružanje</a:t>
            </a:r>
            <a:r>
              <a:rPr lang="en-US" sz="1700" dirty="0" smtClean="0"/>
              <a:t> </a:t>
            </a:r>
            <a:r>
              <a:rPr lang="en-US" sz="1700" dirty="0" err="1" smtClean="0"/>
              <a:t>pomoći</a:t>
            </a:r>
            <a:r>
              <a:rPr lang="en-US" sz="1700" dirty="0" smtClean="0"/>
              <a:t> </a:t>
            </a:r>
            <a:r>
              <a:rPr lang="en-US" sz="1700" dirty="0" err="1" smtClean="0"/>
              <a:t>prilikom</a:t>
            </a:r>
            <a:r>
              <a:rPr lang="en-US" sz="1700" dirty="0" smtClean="0"/>
              <a:t> </a:t>
            </a:r>
            <a:r>
              <a:rPr lang="en-US" sz="1700" dirty="0" err="1" smtClean="0"/>
              <a:t>izvođenja</a:t>
            </a:r>
            <a:r>
              <a:rPr lang="en-US" sz="1700" dirty="0" smtClean="0"/>
              <a:t> </a:t>
            </a:r>
            <a:r>
              <a:rPr lang="en-US" sz="1700" dirty="0" err="1" smtClean="0"/>
              <a:t>eksperimenata</a:t>
            </a:r>
            <a:r>
              <a:rPr lang="en-US" sz="1700" dirty="0" smtClean="0"/>
              <a:t>, </a:t>
            </a:r>
            <a:r>
              <a:rPr lang="en-US" sz="1700" dirty="0" err="1" smtClean="0"/>
              <a:t>rukovanja</a:t>
            </a:r>
            <a:r>
              <a:rPr lang="en-US" sz="1700" dirty="0" smtClean="0"/>
              <a:t> </a:t>
            </a:r>
            <a:r>
              <a:rPr lang="en-US" sz="1700" dirty="0" err="1" smtClean="0"/>
              <a:t>alatima</a:t>
            </a:r>
            <a:r>
              <a:rPr lang="en-US" sz="1700" dirty="0" smtClean="0"/>
              <a:t>), </a:t>
            </a:r>
          </a:p>
          <a:p>
            <a:pPr lvl="1" algn="just"/>
            <a:r>
              <a:rPr lang="en-US" sz="1700" dirty="0" err="1"/>
              <a:t>z</a:t>
            </a:r>
            <a:r>
              <a:rPr lang="en-US" sz="1700" dirty="0" err="1" smtClean="0"/>
              <a:t>ahtjeva</a:t>
            </a:r>
            <a:r>
              <a:rPr lang="en-US" sz="1700" dirty="0" smtClean="0"/>
              <a:t> u </a:t>
            </a:r>
            <a:r>
              <a:rPr lang="en-US" sz="1700" dirty="0" err="1" smtClean="0"/>
              <a:t>odnosu</a:t>
            </a:r>
            <a:r>
              <a:rPr lang="en-US" sz="1700" dirty="0" smtClean="0"/>
              <a:t> </a:t>
            </a:r>
            <a:r>
              <a:rPr lang="en-US" sz="1700" dirty="0" err="1" smtClean="0"/>
              <a:t>na</a:t>
            </a:r>
            <a:r>
              <a:rPr lang="en-US" sz="1700" dirty="0" smtClean="0"/>
              <a:t> </a:t>
            </a:r>
            <a:r>
              <a:rPr lang="en-US" sz="1700" dirty="0" err="1" smtClean="0"/>
              <a:t>vrijeme</a:t>
            </a:r>
            <a:r>
              <a:rPr lang="en-US" sz="1700" dirty="0" smtClean="0"/>
              <a:t> </a:t>
            </a:r>
            <a:r>
              <a:rPr lang="en-US" sz="1700" dirty="0" err="1" smtClean="0"/>
              <a:t>rada</a:t>
            </a:r>
            <a:r>
              <a:rPr lang="en-US" sz="1700" dirty="0" smtClean="0"/>
              <a:t> (</a:t>
            </a:r>
            <a:r>
              <a:rPr lang="en-US" sz="1700" dirty="0" err="1" smtClean="0"/>
              <a:t>predviđanje</a:t>
            </a:r>
            <a:r>
              <a:rPr lang="en-US" sz="1700" dirty="0" smtClean="0"/>
              <a:t> </a:t>
            </a:r>
            <a:r>
              <a:rPr lang="en-US" sz="1700" dirty="0" err="1" smtClean="0"/>
              <a:t>više</a:t>
            </a:r>
            <a:r>
              <a:rPr lang="en-US" sz="1700" dirty="0" smtClean="0"/>
              <a:t> </a:t>
            </a:r>
            <a:r>
              <a:rPr lang="en-US" sz="1700" dirty="0" err="1" smtClean="0"/>
              <a:t>vremena</a:t>
            </a:r>
            <a:r>
              <a:rPr lang="en-US" sz="1700" dirty="0" smtClean="0"/>
              <a:t> </a:t>
            </a:r>
            <a:r>
              <a:rPr lang="en-US" sz="1700" dirty="0" err="1" smtClean="0"/>
              <a:t>za</a:t>
            </a:r>
            <a:r>
              <a:rPr lang="en-US" sz="1700" dirty="0" smtClean="0"/>
              <a:t> </a:t>
            </a:r>
            <a:r>
              <a:rPr lang="en-US" sz="1700" dirty="0" err="1" smtClean="0"/>
              <a:t>rješavanje</a:t>
            </a:r>
            <a:r>
              <a:rPr lang="en-US" sz="1700" dirty="0" smtClean="0"/>
              <a:t> </a:t>
            </a:r>
            <a:r>
              <a:rPr lang="en-US" sz="1700" dirty="0" err="1" smtClean="0"/>
              <a:t>zadataka</a:t>
            </a:r>
            <a:r>
              <a:rPr lang="en-US" sz="1700" dirty="0" smtClean="0"/>
              <a:t>, </a:t>
            </a:r>
            <a:r>
              <a:rPr lang="en-US" sz="1700" dirty="0" err="1" smtClean="0"/>
              <a:t>posebno</a:t>
            </a:r>
            <a:r>
              <a:rPr lang="en-US" sz="1700" dirty="0" smtClean="0"/>
              <a:t> u </a:t>
            </a:r>
            <a:r>
              <a:rPr lang="en-US" sz="1700" dirty="0" err="1" smtClean="0"/>
              <a:t>pismenim</a:t>
            </a:r>
            <a:r>
              <a:rPr lang="en-US" sz="1700" dirty="0" smtClean="0"/>
              <a:t> </a:t>
            </a:r>
            <a:r>
              <a:rPr lang="en-US" sz="1700" dirty="0" err="1" smtClean="0"/>
              <a:t>provjerama</a:t>
            </a:r>
            <a:r>
              <a:rPr lang="en-US" sz="1700" dirty="0" smtClean="0"/>
              <a:t> </a:t>
            </a:r>
            <a:r>
              <a:rPr lang="en-US" sz="1700" dirty="0" err="1" smtClean="0"/>
              <a:t>znanja</a:t>
            </a:r>
            <a:r>
              <a:rPr lang="en-US" sz="1700" dirty="0" smtClean="0"/>
              <a:t>)</a:t>
            </a:r>
          </a:p>
          <a:p>
            <a:pPr lvl="1" algn="just"/>
            <a:r>
              <a:rPr lang="en-US" sz="1700" dirty="0" err="1"/>
              <a:t>z</a:t>
            </a:r>
            <a:r>
              <a:rPr lang="en-US" sz="1700" dirty="0" err="1" smtClean="0"/>
              <a:t>ahtjeva</a:t>
            </a:r>
            <a:r>
              <a:rPr lang="en-US" sz="1700" dirty="0" smtClean="0"/>
              <a:t> u </a:t>
            </a:r>
            <a:r>
              <a:rPr lang="en-US" sz="1700" dirty="0" err="1" smtClean="0"/>
              <a:t>odnosu</a:t>
            </a:r>
            <a:r>
              <a:rPr lang="en-US" sz="1700" dirty="0" smtClean="0"/>
              <a:t> </a:t>
            </a:r>
            <a:r>
              <a:rPr lang="en-US" sz="1700" dirty="0" err="1" smtClean="0"/>
              <a:t>na</a:t>
            </a:r>
            <a:r>
              <a:rPr lang="en-US" sz="1700" dirty="0" smtClean="0"/>
              <a:t> </a:t>
            </a:r>
            <a:r>
              <a:rPr lang="en-US" sz="1700" dirty="0" err="1" smtClean="0"/>
              <a:t>način</a:t>
            </a:r>
            <a:r>
              <a:rPr lang="en-US" sz="1700" dirty="0" smtClean="0"/>
              <a:t> </a:t>
            </a:r>
            <a:r>
              <a:rPr lang="en-US" sz="1700" dirty="0" err="1" smtClean="0"/>
              <a:t>rada</a:t>
            </a:r>
            <a:r>
              <a:rPr lang="en-US" sz="1700" dirty="0" smtClean="0"/>
              <a:t> (</a:t>
            </a:r>
            <a:r>
              <a:rPr lang="en-US" sz="1700" dirty="0" err="1" smtClean="0"/>
              <a:t>pojedinačno</a:t>
            </a:r>
            <a:r>
              <a:rPr lang="en-US" sz="1700" dirty="0" smtClean="0"/>
              <a:t> </a:t>
            </a:r>
            <a:r>
              <a:rPr lang="en-US" sz="1700" dirty="0" err="1" smtClean="0"/>
              <a:t>zadavanje</a:t>
            </a:r>
            <a:r>
              <a:rPr lang="en-US" sz="1700" dirty="0" smtClean="0"/>
              <a:t> </a:t>
            </a:r>
            <a:r>
              <a:rPr lang="en-US" sz="1700" dirty="0" err="1" smtClean="0"/>
              <a:t>zadataka</a:t>
            </a:r>
            <a:r>
              <a:rPr lang="en-US" sz="1700" dirty="0" smtClean="0"/>
              <a:t>, </a:t>
            </a:r>
            <a:r>
              <a:rPr lang="en-US" sz="1700" dirty="0" err="1" smtClean="0"/>
              <a:t>korištenje</a:t>
            </a:r>
            <a:r>
              <a:rPr lang="en-US" sz="1700" dirty="0" smtClean="0"/>
              <a:t> </a:t>
            </a:r>
            <a:r>
              <a:rPr lang="en-US" sz="1700" dirty="0" err="1" smtClean="0"/>
              <a:t>tipokva</a:t>
            </a:r>
            <a:r>
              <a:rPr lang="en-US" sz="1700" dirty="0" smtClean="0"/>
              <a:t> </a:t>
            </a:r>
            <a:r>
              <a:rPr lang="en-US" sz="1700" dirty="0" err="1" smtClean="0"/>
              <a:t>zadataka</a:t>
            </a:r>
            <a:r>
              <a:rPr lang="en-US" sz="1700" dirty="0" smtClean="0"/>
              <a:t> </a:t>
            </a:r>
            <a:r>
              <a:rPr lang="en-US" sz="1700" dirty="0" err="1" smtClean="0"/>
              <a:t>različite</a:t>
            </a:r>
            <a:r>
              <a:rPr lang="en-US" sz="1700" dirty="0" smtClean="0"/>
              <a:t> </a:t>
            </a:r>
            <a:r>
              <a:rPr lang="en-US" sz="1700" dirty="0" err="1" smtClean="0"/>
              <a:t>težine</a:t>
            </a:r>
            <a:r>
              <a:rPr lang="en-US" sz="1700" dirty="0" smtClean="0"/>
              <a:t> </a:t>
            </a:r>
            <a:r>
              <a:rPr lang="en-US" sz="1700" dirty="0" err="1" smtClean="0"/>
              <a:t>npr</a:t>
            </a:r>
            <a:r>
              <a:rPr lang="en-US" sz="1700" dirty="0" smtClean="0"/>
              <a:t>. </a:t>
            </a:r>
            <a:r>
              <a:rPr lang="en-US" sz="1700" dirty="0" err="1" smtClean="0"/>
              <a:t>dvočlanog</a:t>
            </a:r>
            <a:r>
              <a:rPr lang="en-US" sz="1700" dirty="0" smtClean="0"/>
              <a:t> </a:t>
            </a:r>
            <a:r>
              <a:rPr lang="en-US" sz="1700" dirty="0" err="1" smtClean="0"/>
              <a:t>izbora</a:t>
            </a:r>
            <a:r>
              <a:rPr lang="en-US" sz="1700" dirty="0" smtClean="0"/>
              <a:t>, </a:t>
            </a:r>
            <a:r>
              <a:rPr lang="en-US" sz="1700" dirty="0" err="1" smtClean="0"/>
              <a:t>dopunjavanja</a:t>
            </a:r>
            <a:r>
              <a:rPr lang="en-US" sz="1700" dirty="0" smtClean="0"/>
              <a:t>, </a:t>
            </a:r>
            <a:r>
              <a:rPr lang="en-US" sz="1700" dirty="0" err="1" smtClean="0"/>
              <a:t>češće</a:t>
            </a:r>
            <a:r>
              <a:rPr lang="en-US" sz="1700" dirty="0" smtClean="0"/>
              <a:t> </a:t>
            </a:r>
            <a:r>
              <a:rPr lang="en-US" sz="1700" dirty="0" err="1" smtClean="0"/>
              <a:t>vježbanje</a:t>
            </a:r>
            <a:r>
              <a:rPr lang="en-US" sz="1700" dirty="0" smtClean="0"/>
              <a:t> </a:t>
            </a:r>
            <a:r>
              <a:rPr lang="en-US" sz="1700" dirty="0" err="1" smtClean="0"/>
              <a:t>i</a:t>
            </a:r>
            <a:r>
              <a:rPr lang="en-US" sz="1700" dirty="0" smtClean="0"/>
              <a:t> </a:t>
            </a:r>
            <a:r>
              <a:rPr lang="en-US" sz="1700" dirty="0" err="1" smtClean="0"/>
              <a:t>ponavljanje</a:t>
            </a:r>
            <a:r>
              <a:rPr lang="en-US" sz="1700" dirty="0" smtClean="0"/>
              <a:t>),</a:t>
            </a:r>
          </a:p>
          <a:p>
            <a:pPr lvl="1" algn="just"/>
            <a:r>
              <a:rPr lang="en-US" sz="1700" dirty="0" err="1"/>
              <a:t>z</a:t>
            </a:r>
            <a:r>
              <a:rPr lang="en-US" sz="1700" dirty="0" err="1" smtClean="0"/>
              <a:t>ahtjeva</a:t>
            </a:r>
            <a:r>
              <a:rPr lang="en-US" sz="1700" dirty="0" smtClean="0"/>
              <a:t> u </a:t>
            </a:r>
            <a:r>
              <a:rPr lang="en-US" sz="1700" dirty="0" err="1" smtClean="0"/>
              <a:t>odnosu</a:t>
            </a:r>
            <a:r>
              <a:rPr lang="en-US" sz="1700" dirty="0" smtClean="0"/>
              <a:t> </a:t>
            </a:r>
            <a:r>
              <a:rPr lang="en-US" sz="1700" dirty="0" err="1" smtClean="0"/>
              <a:t>na</a:t>
            </a:r>
            <a:r>
              <a:rPr lang="en-US" sz="1700" dirty="0" smtClean="0"/>
              <a:t> </a:t>
            </a:r>
            <a:r>
              <a:rPr lang="en-US" sz="1700" dirty="0" err="1" smtClean="0"/>
              <a:t>provjeravanje</a:t>
            </a:r>
            <a:r>
              <a:rPr lang="en-US" sz="1700" dirty="0" smtClean="0"/>
              <a:t> (</a:t>
            </a:r>
            <a:r>
              <a:rPr lang="en-US" sz="1700" dirty="0" err="1" smtClean="0"/>
              <a:t>samo</a:t>
            </a:r>
            <a:r>
              <a:rPr lang="en-US" sz="1700" dirty="0" smtClean="0"/>
              <a:t> </a:t>
            </a:r>
            <a:r>
              <a:rPr lang="en-US" sz="1700" dirty="0" err="1" smtClean="0"/>
              <a:t>usmena</a:t>
            </a:r>
            <a:r>
              <a:rPr lang="en-US" sz="1700" dirty="0" smtClean="0"/>
              <a:t> </a:t>
            </a:r>
            <a:r>
              <a:rPr lang="en-US" sz="1700" dirty="0" err="1" smtClean="0"/>
              <a:t>provjera</a:t>
            </a:r>
            <a:r>
              <a:rPr lang="en-US" sz="1700" dirty="0" smtClean="0"/>
              <a:t> </a:t>
            </a:r>
            <a:r>
              <a:rPr lang="en-US" sz="1700" dirty="0" err="1" smtClean="0"/>
              <a:t>znanja</a:t>
            </a:r>
            <a:r>
              <a:rPr lang="en-US" sz="1700" dirty="0" smtClean="0"/>
              <a:t> </a:t>
            </a:r>
            <a:r>
              <a:rPr lang="en-US" sz="1700" dirty="0" err="1" smtClean="0"/>
              <a:t>ili</a:t>
            </a:r>
            <a:r>
              <a:rPr lang="en-US" sz="1700" dirty="0" smtClean="0"/>
              <a:t> </a:t>
            </a:r>
            <a:r>
              <a:rPr lang="en-US" sz="1700" dirty="0" err="1" smtClean="0"/>
              <a:t>davanje</a:t>
            </a:r>
            <a:r>
              <a:rPr lang="en-US" sz="1700" dirty="0" smtClean="0"/>
              <a:t> </a:t>
            </a:r>
            <a:r>
              <a:rPr lang="en-US" sz="1700" dirty="0" err="1" smtClean="0"/>
              <a:t>mogućnosti</a:t>
            </a:r>
            <a:r>
              <a:rPr lang="en-US" sz="1700" dirty="0" smtClean="0"/>
              <a:t> da </a:t>
            </a:r>
            <a:r>
              <a:rPr lang="en-US" sz="1700" dirty="0" err="1" smtClean="0"/>
              <a:t>učeniku</a:t>
            </a:r>
            <a:r>
              <a:rPr lang="en-US" sz="1700" dirty="0" smtClean="0"/>
              <a:t> </a:t>
            </a:r>
            <a:r>
              <a:rPr lang="en-US" sz="1700" dirty="0" err="1" smtClean="0"/>
              <a:t>neko</a:t>
            </a:r>
            <a:r>
              <a:rPr lang="en-US" sz="1700" dirty="0" smtClean="0"/>
              <a:t> </a:t>
            </a:r>
            <a:r>
              <a:rPr lang="en-US" sz="1700" dirty="0" err="1" smtClean="0"/>
              <a:t>drugi</a:t>
            </a:r>
            <a:r>
              <a:rPr lang="en-US" sz="1700" dirty="0" smtClean="0"/>
              <a:t> </a:t>
            </a:r>
            <a:r>
              <a:rPr lang="en-US" sz="1700" dirty="0" err="1" smtClean="0"/>
              <a:t>čita</a:t>
            </a:r>
            <a:r>
              <a:rPr lang="en-US" sz="1700" dirty="0" smtClean="0"/>
              <a:t>, </a:t>
            </a:r>
            <a:r>
              <a:rPr lang="en-US" sz="1700" dirty="0" err="1" smtClean="0"/>
              <a:t>češća</a:t>
            </a:r>
            <a:r>
              <a:rPr lang="en-US" sz="1700" dirty="0" smtClean="0"/>
              <a:t> </a:t>
            </a:r>
            <a:r>
              <a:rPr lang="en-US" sz="1700" dirty="0" err="1" smtClean="0"/>
              <a:t>provjera</a:t>
            </a:r>
            <a:r>
              <a:rPr lang="en-US" sz="1700" dirty="0" smtClean="0"/>
              <a:t> </a:t>
            </a:r>
            <a:r>
              <a:rPr lang="en-US" sz="1700" dirty="0" err="1" smtClean="0"/>
              <a:t>znanja</a:t>
            </a:r>
            <a:r>
              <a:rPr lang="en-US" sz="1700" dirty="0" smtClean="0"/>
              <a:t> u </a:t>
            </a:r>
            <a:r>
              <a:rPr lang="en-US" sz="1700" dirty="0" err="1" smtClean="0"/>
              <a:t>kraćim</a:t>
            </a:r>
            <a:r>
              <a:rPr lang="en-US" sz="1700" dirty="0" smtClean="0"/>
              <a:t> </a:t>
            </a:r>
            <a:r>
              <a:rPr lang="en-US" sz="1700" dirty="0" err="1" smtClean="0"/>
              <a:t>vremenskim</a:t>
            </a:r>
            <a:r>
              <a:rPr lang="en-US" sz="1700" dirty="0" smtClean="0"/>
              <a:t> </a:t>
            </a:r>
            <a:r>
              <a:rPr lang="en-US" sz="1700" dirty="0" err="1" smtClean="0"/>
              <a:t>jedinicama</a:t>
            </a:r>
            <a:r>
              <a:rPr lang="en-US" sz="1700" dirty="0" smtClean="0"/>
              <a:t> </a:t>
            </a:r>
            <a:r>
              <a:rPr lang="en-US" sz="1700" dirty="0" err="1" smtClean="0"/>
              <a:t>i</a:t>
            </a:r>
            <a:r>
              <a:rPr lang="en-US" sz="1700" dirty="0" smtClean="0"/>
              <a:t> s </a:t>
            </a:r>
            <a:r>
              <a:rPr lang="en-US" sz="1700" dirty="0" err="1" smtClean="0"/>
              <a:t>manjim</a:t>
            </a:r>
            <a:r>
              <a:rPr lang="en-US" sz="1700" dirty="0" smtClean="0"/>
              <a:t> </a:t>
            </a:r>
            <a:r>
              <a:rPr lang="en-US" sz="1700" dirty="0" err="1" smtClean="0"/>
              <a:t>brojem</a:t>
            </a:r>
            <a:r>
              <a:rPr lang="en-US" sz="1700" dirty="0" smtClean="0"/>
              <a:t> </a:t>
            </a:r>
            <a:r>
              <a:rPr lang="en-US" sz="1700" dirty="0" err="1" smtClean="0"/>
              <a:t>zadataka</a:t>
            </a:r>
            <a:r>
              <a:rPr lang="en-US" sz="1700" dirty="0" smtClean="0"/>
              <a:t> </a:t>
            </a:r>
            <a:r>
              <a:rPr lang="en-US" sz="1700" dirty="0" err="1" smtClean="0"/>
              <a:t>ili</a:t>
            </a:r>
            <a:r>
              <a:rPr lang="en-US" sz="1700" dirty="0" smtClean="0"/>
              <a:t> </a:t>
            </a:r>
            <a:r>
              <a:rPr lang="en-US" sz="1700" dirty="0" err="1" smtClean="0"/>
              <a:t>pitanja</a:t>
            </a:r>
            <a:r>
              <a:rPr lang="en-US" sz="1700" dirty="0" smtClean="0"/>
              <a:t> u </a:t>
            </a:r>
            <a:r>
              <a:rPr lang="en-US" sz="1700" dirty="0" err="1" smtClean="0"/>
              <a:t>ispitivanju</a:t>
            </a:r>
            <a:r>
              <a:rPr lang="en-US" sz="1700" dirty="0" smtClean="0"/>
              <a:t>),</a:t>
            </a:r>
          </a:p>
          <a:p>
            <a:pPr lvl="1" algn="just"/>
            <a:r>
              <a:rPr lang="en-US" sz="1700" dirty="0" err="1"/>
              <a:t>z</a:t>
            </a:r>
            <a:r>
              <a:rPr lang="en-US" sz="1700" dirty="0" err="1" smtClean="0"/>
              <a:t>ahtjeva</a:t>
            </a:r>
            <a:r>
              <a:rPr lang="en-US" sz="1700" dirty="0" smtClean="0"/>
              <a:t> u </a:t>
            </a:r>
            <a:r>
              <a:rPr lang="en-US" sz="1700" dirty="0" err="1" smtClean="0"/>
              <a:t>osnosu</a:t>
            </a:r>
            <a:r>
              <a:rPr lang="en-US" sz="1700" dirty="0" smtClean="0"/>
              <a:t> </a:t>
            </a:r>
            <a:r>
              <a:rPr lang="en-US" sz="1700" dirty="0" err="1" smtClean="0"/>
              <a:t>na</a:t>
            </a:r>
            <a:r>
              <a:rPr lang="en-US" sz="1700" dirty="0" smtClean="0"/>
              <a:t> </a:t>
            </a:r>
            <a:r>
              <a:rPr lang="en-US" sz="1700" dirty="0" err="1" smtClean="0"/>
              <a:t>aktivnosti</a:t>
            </a:r>
            <a:r>
              <a:rPr lang="en-US" sz="1700" dirty="0" smtClean="0"/>
              <a:t> (</a:t>
            </a:r>
            <a:r>
              <a:rPr lang="en-US" sz="1700" dirty="0" err="1" smtClean="0"/>
              <a:t>zajedničko</a:t>
            </a:r>
            <a:r>
              <a:rPr lang="en-US" sz="1700" dirty="0" smtClean="0"/>
              <a:t> </a:t>
            </a:r>
            <a:r>
              <a:rPr lang="en-US" sz="1700" dirty="0" err="1" smtClean="0"/>
              <a:t>planiranje</a:t>
            </a:r>
            <a:r>
              <a:rPr lang="en-US" sz="1700" dirty="0" smtClean="0"/>
              <a:t> </a:t>
            </a:r>
            <a:r>
              <a:rPr lang="en-US" sz="1700" dirty="0" err="1" smtClean="0"/>
              <a:t>rada</a:t>
            </a:r>
            <a:r>
              <a:rPr lang="en-US" sz="1700" dirty="0" smtClean="0"/>
              <a:t> s </a:t>
            </a:r>
            <a:r>
              <a:rPr lang="en-US" sz="1700" dirty="0" err="1" smtClean="0"/>
              <a:t>učenikom</a:t>
            </a:r>
            <a:r>
              <a:rPr lang="en-US" sz="1700" dirty="0" smtClean="0"/>
              <a:t>, </a:t>
            </a:r>
            <a:r>
              <a:rPr lang="en-US" sz="1700" dirty="0" err="1" smtClean="0"/>
              <a:t>češća</a:t>
            </a:r>
            <a:r>
              <a:rPr lang="en-US" sz="1700" dirty="0" smtClean="0"/>
              <a:t> </a:t>
            </a:r>
            <a:r>
              <a:rPr lang="en-US" sz="1700" dirty="0" err="1" smtClean="0"/>
              <a:t>promjena</a:t>
            </a:r>
            <a:r>
              <a:rPr lang="en-US" sz="1700" dirty="0" smtClean="0"/>
              <a:t> </a:t>
            </a:r>
            <a:r>
              <a:rPr lang="en-US" sz="1700" dirty="0" err="1" smtClean="0"/>
              <a:t>aktivnosti</a:t>
            </a:r>
            <a:r>
              <a:rPr lang="en-US" sz="1700" dirty="0" smtClean="0"/>
              <a:t>).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15819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411740"/>
              </p:ext>
            </p:extLst>
          </p:nvPr>
        </p:nvGraphicFramePr>
        <p:xfrm>
          <a:off x="1544638" y="-388938"/>
          <a:ext cx="10212387" cy="8610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Document" r:id="rId3" imgW="9930680" imgH="8374790" progId="Word.Document.8">
                  <p:embed/>
                </p:oleObj>
              </mc:Choice>
              <mc:Fallback>
                <p:oleObj name="Document" r:id="rId3" imgW="9930680" imgH="837479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4638" y="-388938"/>
                        <a:ext cx="10212387" cy="8610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34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4440" y="219508"/>
            <a:ext cx="8911687" cy="1280890"/>
          </a:xfrm>
        </p:spPr>
        <p:txBody>
          <a:bodyPr/>
          <a:lstStyle/>
          <a:p>
            <a:r>
              <a:rPr lang="en-US" dirty="0" err="1" smtClean="0"/>
              <a:t>Grupni</a:t>
            </a:r>
            <a:r>
              <a:rPr lang="en-US" dirty="0" smtClean="0"/>
              <a:t> rad: </a:t>
            </a:r>
            <a:r>
              <a:rPr lang="en-US" dirty="0" err="1" smtClean="0"/>
              <a:t>Izrada</a:t>
            </a:r>
            <a:r>
              <a:rPr lang="en-US" dirty="0" smtClean="0"/>
              <a:t> IOP-a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7512" y="1124794"/>
            <a:ext cx="10614488" cy="5595642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Razred</a:t>
            </a:r>
            <a:r>
              <a:rPr lang="en-US" dirty="0" smtClean="0"/>
              <a:t>: II</a:t>
            </a:r>
          </a:p>
          <a:p>
            <a:r>
              <a:rPr lang="en-US" dirty="0" err="1"/>
              <a:t>Učenik</a:t>
            </a:r>
            <a:r>
              <a:rPr lang="en-US" dirty="0"/>
              <a:t> s </a:t>
            </a:r>
            <a:r>
              <a:rPr lang="en-US" dirty="0" err="1"/>
              <a:t>posebnim</a:t>
            </a:r>
            <a:r>
              <a:rPr lang="en-US" dirty="0"/>
              <a:t> </a:t>
            </a:r>
            <a:r>
              <a:rPr lang="en-US" dirty="0" err="1"/>
              <a:t>obrazovnim</a:t>
            </a:r>
            <a:r>
              <a:rPr lang="en-US" dirty="0"/>
              <a:t> </a:t>
            </a:r>
            <a:r>
              <a:rPr lang="en-US" dirty="0" err="1"/>
              <a:t>potrebama</a:t>
            </a:r>
            <a:r>
              <a:rPr lang="en-US" dirty="0"/>
              <a:t>: </a:t>
            </a:r>
            <a:r>
              <a:rPr lang="en-US" dirty="0" err="1"/>
              <a:t>Kombinovane</a:t>
            </a:r>
            <a:r>
              <a:rPr lang="en-US" dirty="0"/>
              <a:t> </a:t>
            </a:r>
            <a:r>
              <a:rPr lang="en-US" dirty="0" err="1"/>
              <a:t>smetnje</a:t>
            </a:r>
            <a:r>
              <a:rPr lang="en-US" dirty="0"/>
              <a:t> (lake </a:t>
            </a:r>
            <a:r>
              <a:rPr lang="en-US" dirty="0" err="1"/>
              <a:t>intelektualne</a:t>
            </a:r>
            <a:r>
              <a:rPr lang="en-US" dirty="0"/>
              <a:t> </a:t>
            </a:r>
            <a:r>
              <a:rPr lang="en-US" dirty="0" err="1"/>
              <a:t>poteškoće</a:t>
            </a:r>
            <a:r>
              <a:rPr lang="en-US" dirty="0"/>
              <a:t>, </a:t>
            </a:r>
            <a:r>
              <a:rPr lang="en-US" dirty="0" err="1" smtClean="0"/>
              <a:t>poremećaj</a:t>
            </a:r>
            <a:r>
              <a:rPr lang="en-US" dirty="0" smtClean="0"/>
              <a:t> </a:t>
            </a:r>
            <a:r>
              <a:rPr lang="en-US" dirty="0" err="1" smtClean="0"/>
              <a:t>pažnje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koncentracije</a:t>
            </a:r>
            <a:r>
              <a:rPr lang="en-US" dirty="0" smtClean="0"/>
              <a:t>, </a:t>
            </a:r>
            <a:r>
              <a:rPr lang="en-US" dirty="0" err="1" smtClean="0"/>
              <a:t>usporen</a:t>
            </a:r>
            <a:r>
              <a:rPr lang="en-US" dirty="0" smtClean="0"/>
              <a:t> </a:t>
            </a:r>
            <a:r>
              <a:rPr lang="en-US" dirty="0" err="1"/>
              <a:t>govorno-jezički</a:t>
            </a:r>
            <a:r>
              <a:rPr lang="en-US" dirty="0"/>
              <a:t> </a:t>
            </a:r>
            <a:r>
              <a:rPr lang="en-US" dirty="0" err="1"/>
              <a:t>razvoj</a:t>
            </a:r>
            <a:r>
              <a:rPr lang="en-US" dirty="0"/>
              <a:t>, </a:t>
            </a:r>
            <a:r>
              <a:rPr lang="en-US" dirty="0" err="1"/>
              <a:t>dislalija</a:t>
            </a:r>
            <a:r>
              <a:rPr lang="en-US" dirty="0"/>
              <a:t>)</a:t>
            </a:r>
          </a:p>
          <a:p>
            <a:pPr marL="400050" lvl="1" indent="0">
              <a:buNone/>
            </a:pPr>
            <a:r>
              <a:rPr lang="en-US" dirty="0"/>
              <a:t>*program </a:t>
            </a:r>
            <a:r>
              <a:rPr lang="en-US" dirty="0" err="1"/>
              <a:t>pedagoške</a:t>
            </a:r>
            <a:r>
              <a:rPr lang="en-US" dirty="0"/>
              <a:t> </a:t>
            </a:r>
            <a:r>
              <a:rPr lang="en-US" dirty="0" err="1"/>
              <a:t>opservacije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procjena</a:t>
            </a:r>
            <a:r>
              <a:rPr lang="en-US" dirty="0"/>
              <a:t> </a:t>
            </a:r>
            <a:r>
              <a:rPr lang="en-US" dirty="0" err="1"/>
              <a:t>inicijalnog</a:t>
            </a:r>
            <a:r>
              <a:rPr lang="en-US" dirty="0"/>
              <a:t> </a:t>
            </a:r>
            <a:r>
              <a:rPr lang="en-US" dirty="0" err="1"/>
              <a:t>statusa</a:t>
            </a:r>
            <a:r>
              <a:rPr lang="en-US" dirty="0"/>
              <a:t> u </a:t>
            </a:r>
            <a:r>
              <a:rPr lang="en-US" dirty="0" err="1"/>
              <a:t>prilogu</a:t>
            </a:r>
            <a:endParaRPr lang="en-US" dirty="0"/>
          </a:p>
          <a:p>
            <a:endParaRPr lang="en-US" dirty="0" smtClean="0"/>
          </a:p>
          <a:p>
            <a:pPr lvl="1"/>
            <a:r>
              <a:rPr lang="en-US" b="1" dirty="0" smtClean="0"/>
              <a:t>1. </a:t>
            </a:r>
            <a:r>
              <a:rPr lang="en-US" b="1" dirty="0" err="1" smtClean="0"/>
              <a:t>Grupa</a:t>
            </a:r>
            <a:r>
              <a:rPr lang="en-US" b="1" dirty="0" smtClean="0"/>
              <a:t>: </a:t>
            </a:r>
            <a:r>
              <a:rPr lang="en-US" b="1" dirty="0" err="1" smtClean="0"/>
              <a:t>Bosanski</a:t>
            </a:r>
            <a:r>
              <a:rPr lang="en-US" b="1" dirty="0" smtClean="0"/>
              <a:t> </a:t>
            </a:r>
            <a:r>
              <a:rPr lang="en-US" b="1" dirty="0" err="1" smtClean="0"/>
              <a:t>jezik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književnost</a:t>
            </a:r>
            <a:endParaRPr lang="en-US" b="1" dirty="0" smtClean="0"/>
          </a:p>
          <a:p>
            <a:pPr lvl="1"/>
            <a:r>
              <a:rPr lang="en-US" b="1" dirty="0" smtClean="0"/>
              <a:t>2. </a:t>
            </a:r>
            <a:r>
              <a:rPr lang="en-US" b="1" dirty="0" err="1" smtClean="0"/>
              <a:t>Grupa</a:t>
            </a:r>
            <a:r>
              <a:rPr lang="en-US" b="1" dirty="0" smtClean="0"/>
              <a:t>: </a:t>
            </a:r>
            <a:r>
              <a:rPr lang="en-US" b="1" dirty="0" err="1" smtClean="0"/>
              <a:t>Matematika</a:t>
            </a:r>
            <a:endParaRPr lang="en-US" b="1" dirty="0" smtClean="0"/>
          </a:p>
          <a:p>
            <a:pPr lvl="1"/>
            <a:r>
              <a:rPr lang="en-US" b="1" dirty="0" smtClean="0"/>
              <a:t>3. </a:t>
            </a:r>
            <a:r>
              <a:rPr lang="en-US" b="1" dirty="0" err="1" smtClean="0"/>
              <a:t>Grupa</a:t>
            </a:r>
            <a:r>
              <a:rPr lang="en-US" b="1" dirty="0" smtClean="0"/>
              <a:t>: </a:t>
            </a:r>
            <a:r>
              <a:rPr lang="en-US" b="1" dirty="0" err="1" smtClean="0"/>
              <a:t>Moja</a:t>
            </a:r>
            <a:r>
              <a:rPr lang="en-US" b="1" dirty="0" smtClean="0"/>
              <a:t> </a:t>
            </a:r>
            <a:r>
              <a:rPr lang="en-US" b="1" dirty="0" err="1" smtClean="0"/>
              <a:t>okolina</a:t>
            </a:r>
            <a:endParaRPr lang="en-US" b="1" dirty="0" smtClean="0"/>
          </a:p>
          <a:p>
            <a:endParaRPr lang="en-US" dirty="0" smtClean="0"/>
          </a:p>
          <a:p>
            <a:r>
              <a:rPr lang="en-US" b="1" dirty="0" err="1" smtClean="0"/>
              <a:t>Zadaci</a:t>
            </a:r>
            <a:r>
              <a:rPr lang="en-US" b="1" dirty="0" smtClean="0"/>
              <a:t>: </a:t>
            </a:r>
          </a:p>
          <a:p>
            <a:endParaRPr lang="en-US" b="1" dirty="0" smtClean="0"/>
          </a:p>
          <a:p>
            <a:pPr lvl="1"/>
            <a:r>
              <a:rPr lang="en-US" dirty="0" smtClean="0"/>
              <a:t>1.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GPiP</a:t>
            </a:r>
            <a:r>
              <a:rPr lang="en-US" dirty="0" smtClean="0"/>
              <a:t>-a </a:t>
            </a:r>
            <a:r>
              <a:rPr lang="en-US" dirty="0" err="1" smtClean="0"/>
              <a:t>nastavnog</a:t>
            </a:r>
            <a:r>
              <a:rPr lang="en-US" dirty="0" smtClean="0"/>
              <a:t> </a:t>
            </a:r>
            <a:r>
              <a:rPr lang="en-US" dirty="0" err="1" smtClean="0"/>
              <a:t>predmeta</a:t>
            </a:r>
            <a:r>
              <a:rPr lang="en-US" dirty="0" smtClean="0"/>
              <a:t> </a:t>
            </a:r>
            <a:r>
              <a:rPr lang="en-US" b="1" dirty="0" err="1" smtClean="0"/>
              <a:t>izabrati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u </a:t>
            </a:r>
            <a:r>
              <a:rPr lang="en-US" dirty="0" err="1" smtClean="0"/>
              <a:t>obrascu</a:t>
            </a:r>
            <a:r>
              <a:rPr lang="en-US" dirty="0" smtClean="0"/>
              <a:t> IOP-a </a:t>
            </a:r>
            <a:r>
              <a:rPr lang="en-US" b="1" dirty="0" err="1" smtClean="0"/>
              <a:t>navesti</a:t>
            </a:r>
            <a:r>
              <a:rPr lang="en-US" b="1" dirty="0" smtClean="0"/>
              <a:t> </a:t>
            </a:r>
            <a:r>
              <a:rPr lang="en-US" b="1" u="sng" dirty="0" err="1" smtClean="0"/>
              <a:t>tematske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cjeline</a:t>
            </a:r>
            <a:r>
              <a:rPr lang="en-US" b="1" dirty="0" smtClean="0"/>
              <a:t>.</a:t>
            </a:r>
          </a:p>
          <a:p>
            <a:pPr marL="857250" lvl="2" indent="0">
              <a:buNone/>
            </a:pPr>
            <a:endParaRPr lang="en-US" b="1" u="sng" dirty="0" smtClean="0"/>
          </a:p>
          <a:p>
            <a:pPr lvl="1"/>
            <a:r>
              <a:rPr lang="en-US" dirty="0" smtClean="0"/>
              <a:t>2.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navedene</a:t>
            </a:r>
            <a:r>
              <a:rPr lang="en-US" dirty="0" smtClean="0"/>
              <a:t> </a:t>
            </a:r>
            <a:r>
              <a:rPr lang="en-US" dirty="0" err="1" smtClean="0"/>
              <a:t>tematske</a:t>
            </a:r>
            <a:r>
              <a:rPr lang="en-US" dirty="0" smtClean="0"/>
              <a:t> </a:t>
            </a:r>
            <a:r>
              <a:rPr lang="en-US" dirty="0" err="1" smtClean="0"/>
              <a:t>cjeline</a:t>
            </a:r>
            <a:r>
              <a:rPr lang="en-US" dirty="0" smtClean="0"/>
              <a:t> </a:t>
            </a:r>
            <a:r>
              <a:rPr lang="en-US" b="1" dirty="0" err="1" smtClean="0"/>
              <a:t>razraditi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navesti</a:t>
            </a:r>
            <a:r>
              <a:rPr lang="en-US" b="1" smtClean="0"/>
              <a:t> </a:t>
            </a:r>
            <a:r>
              <a:rPr lang="en-US" b="1" u="sng" smtClean="0"/>
              <a:t>ishode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učenja</a:t>
            </a:r>
            <a:r>
              <a:rPr lang="en-US" b="1" u="sng" dirty="0" smtClean="0"/>
              <a:t> </a:t>
            </a:r>
            <a:r>
              <a:rPr lang="en-US" b="1" dirty="0" err="1" smtClean="0"/>
              <a:t>pomoću</a:t>
            </a:r>
            <a:r>
              <a:rPr lang="en-US" b="1" dirty="0" smtClean="0"/>
              <a:t> </a:t>
            </a:r>
            <a:r>
              <a:rPr lang="en-US" b="1" dirty="0" err="1" smtClean="0"/>
              <a:t>Bloomove</a:t>
            </a:r>
            <a:r>
              <a:rPr lang="en-US" b="1" dirty="0" smtClean="0"/>
              <a:t> </a:t>
            </a:r>
            <a:r>
              <a:rPr lang="en-US" b="1" dirty="0" err="1" smtClean="0"/>
              <a:t>taksonomije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u="sng" dirty="0" err="1" smtClean="0"/>
              <a:t>odabrati</a:t>
            </a:r>
            <a:r>
              <a:rPr lang="en-US" u="sng" dirty="0" smtClean="0"/>
              <a:t> </a:t>
            </a:r>
            <a:r>
              <a:rPr lang="en-US" u="sng" dirty="0" err="1" smtClean="0"/>
              <a:t>aktivne</a:t>
            </a:r>
            <a:r>
              <a:rPr lang="en-US" u="sng" dirty="0" smtClean="0"/>
              <a:t> </a:t>
            </a:r>
            <a:r>
              <a:rPr lang="en-US" u="sng" dirty="0" err="1" smtClean="0"/>
              <a:t>glagole</a:t>
            </a:r>
            <a:r>
              <a:rPr lang="en-US" u="sng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kognitivnog</a:t>
            </a:r>
            <a:r>
              <a:rPr lang="en-US" dirty="0" smtClean="0"/>
              <a:t>, </a:t>
            </a:r>
            <a:r>
              <a:rPr lang="en-US" dirty="0" err="1" smtClean="0"/>
              <a:t>afektivnog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psihomotornog</a:t>
            </a:r>
            <a:r>
              <a:rPr lang="en-US" dirty="0" smtClean="0"/>
              <a:t> </a:t>
            </a:r>
            <a:r>
              <a:rPr lang="en-US" dirty="0" err="1" smtClean="0"/>
              <a:t>domena</a:t>
            </a:r>
            <a:r>
              <a:rPr lang="en-US" dirty="0" smtClean="0"/>
              <a:t> </a:t>
            </a:r>
            <a:r>
              <a:rPr lang="en-US" dirty="0" err="1" smtClean="0"/>
              <a:t>obrazovanja</a:t>
            </a:r>
            <a:r>
              <a:rPr lang="en-US" dirty="0" smtClean="0"/>
              <a:t>)</a:t>
            </a:r>
          </a:p>
          <a:p>
            <a:pPr marL="800100" lvl="2" indent="0">
              <a:buNone/>
            </a:pPr>
            <a:r>
              <a:rPr lang="en-US" dirty="0" smtClean="0"/>
              <a:t>*</a:t>
            </a:r>
            <a:r>
              <a:rPr lang="en-US" dirty="0" err="1" smtClean="0"/>
              <a:t>Bloomova</a:t>
            </a:r>
            <a:r>
              <a:rPr lang="en-US" dirty="0" smtClean="0"/>
              <a:t> </a:t>
            </a:r>
            <a:r>
              <a:rPr lang="en-US" dirty="0" err="1" smtClean="0"/>
              <a:t>taksonomija</a:t>
            </a:r>
            <a:r>
              <a:rPr lang="en-US" dirty="0" smtClean="0"/>
              <a:t> u </a:t>
            </a:r>
            <a:r>
              <a:rPr lang="en-US" dirty="0" err="1" smtClean="0"/>
              <a:t>prilogu</a:t>
            </a:r>
            <a:endParaRPr lang="en-US" dirty="0" smtClean="0"/>
          </a:p>
          <a:p>
            <a:pPr lvl="1"/>
            <a:r>
              <a:rPr lang="en-US" dirty="0" smtClean="0"/>
              <a:t>3.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potrebi</a:t>
            </a:r>
            <a:r>
              <a:rPr lang="en-US" dirty="0" smtClean="0"/>
              <a:t> </a:t>
            </a:r>
            <a:r>
              <a:rPr lang="en-US" dirty="0" err="1" smtClean="0"/>
              <a:t>dopuniti</a:t>
            </a:r>
            <a:r>
              <a:rPr lang="en-US" dirty="0" smtClean="0"/>
              <a:t> </a:t>
            </a:r>
            <a:r>
              <a:rPr lang="en-US" dirty="0" err="1" smtClean="0"/>
              <a:t>poduzete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 (</a:t>
            </a:r>
            <a:r>
              <a:rPr lang="en-US" dirty="0" err="1" smtClean="0"/>
              <a:t>metode</a:t>
            </a:r>
            <a:r>
              <a:rPr lang="en-US" dirty="0" smtClean="0"/>
              <a:t>, </a:t>
            </a:r>
            <a:r>
              <a:rPr lang="en-US" dirty="0" err="1" smtClean="0"/>
              <a:t>podsticaje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9205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712099"/>
            <a:ext cx="8915400" cy="5199123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err="1" smtClean="0"/>
              <a:t>Pedagog</a:t>
            </a:r>
            <a:r>
              <a:rPr lang="en-US" sz="2000" b="1" dirty="0" smtClean="0"/>
              <a:t> </a:t>
            </a:r>
            <a:r>
              <a:rPr lang="en-US" sz="2000" dirty="0"/>
              <a:t>u </a:t>
            </a:r>
            <a:r>
              <a:rPr lang="en-US" sz="2000" dirty="0" err="1"/>
              <a:t>inkluzivnom</a:t>
            </a:r>
            <a:r>
              <a:rPr lang="en-US" sz="2000" dirty="0"/>
              <a:t> </a:t>
            </a:r>
            <a:r>
              <a:rPr lang="en-US" sz="2000" dirty="0" err="1"/>
              <a:t>timu</a:t>
            </a:r>
            <a:r>
              <a:rPr lang="en-US" sz="2000" dirty="0"/>
              <a:t> </a:t>
            </a:r>
            <a:r>
              <a:rPr lang="en-US" sz="2000" dirty="0" err="1"/>
              <a:t>obavlja</a:t>
            </a:r>
            <a:r>
              <a:rPr lang="en-US" sz="2000" dirty="0"/>
              <a:t> </a:t>
            </a:r>
            <a:r>
              <a:rPr lang="en-US" sz="2000" dirty="0" err="1"/>
              <a:t>sljedeće</a:t>
            </a:r>
            <a:r>
              <a:rPr lang="en-US" sz="2000" dirty="0"/>
              <a:t> </a:t>
            </a:r>
            <a:r>
              <a:rPr lang="en-US" sz="2000" dirty="0" err="1"/>
              <a:t>poslove</a:t>
            </a:r>
            <a:r>
              <a:rPr lang="en-US" sz="2000" b="1" dirty="0" smtClean="0"/>
              <a:t>:</a:t>
            </a:r>
          </a:p>
          <a:p>
            <a:pPr lvl="1" algn="just"/>
            <a:r>
              <a:rPr lang="en-US" sz="1800" dirty="0" err="1"/>
              <a:t>Koordinira</a:t>
            </a:r>
            <a:r>
              <a:rPr lang="en-US" sz="1800" dirty="0"/>
              <a:t> </a:t>
            </a:r>
            <a:r>
              <a:rPr lang="en-US" sz="1800" dirty="0" err="1"/>
              <a:t>kontinuiranim</a:t>
            </a:r>
            <a:r>
              <a:rPr lang="en-US" sz="1800" dirty="0"/>
              <a:t> </a:t>
            </a:r>
            <a:r>
              <a:rPr lang="en-US" sz="1800" dirty="0" err="1"/>
              <a:t>obavljanjem</a:t>
            </a:r>
            <a:r>
              <a:rPr lang="en-US" sz="1800" dirty="0"/>
              <a:t> </a:t>
            </a:r>
            <a:r>
              <a:rPr lang="en-US" sz="1800" dirty="0" err="1"/>
              <a:t>zadataka</a:t>
            </a:r>
            <a:r>
              <a:rPr lang="en-US" sz="1800" dirty="0"/>
              <a:t> </a:t>
            </a:r>
            <a:r>
              <a:rPr lang="en-US" sz="1800" dirty="0" err="1"/>
              <a:t>članova</a:t>
            </a:r>
            <a:r>
              <a:rPr lang="en-US" sz="1800" dirty="0"/>
              <a:t> </a:t>
            </a:r>
            <a:r>
              <a:rPr lang="en-US" sz="1800" dirty="0" err="1"/>
              <a:t>inkluzivnog</a:t>
            </a:r>
            <a:r>
              <a:rPr lang="en-US" sz="1800" dirty="0"/>
              <a:t> </a:t>
            </a:r>
            <a:r>
              <a:rPr lang="en-US" sz="1800" dirty="0" err="1"/>
              <a:t>tima</a:t>
            </a:r>
            <a:r>
              <a:rPr lang="en-US" sz="1800" dirty="0"/>
              <a:t>,</a:t>
            </a:r>
          </a:p>
          <a:p>
            <a:pPr lvl="1" algn="just"/>
            <a:r>
              <a:rPr lang="en-US" sz="1800" dirty="0" err="1"/>
              <a:t>Predlaže</a:t>
            </a:r>
            <a:r>
              <a:rPr lang="en-US" sz="1800" dirty="0"/>
              <a:t> </a:t>
            </a:r>
            <a:r>
              <a:rPr lang="en-US" sz="1800" dirty="0" err="1"/>
              <a:t>direktoru</a:t>
            </a:r>
            <a:r>
              <a:rPr lang="en-US" sz="1800" dirty="0"/>
              <a:t> </a:t>
            </a:r>
            <a:r>
              <a:rPr lang="en-US" sz="1800" dirty="0" err="1"/>
              <a:t>škole</a:t>
            </a:r>
            <a:r>
              <a:rPr lang="en-US" sz="1800" dirty="0"/>
              <a:t> </a:t>
            </a:r>
            <a:r>
              <a:rPr lang="en-US" sz="1800" dirty="0" err="1"/>
              <a:t>prema</a:t>
            </a:r>
            <a:r>
              <a:rPr lang="en-US" sz="1800" dirty="0"/>
              <a:t> </a:t>
            </a:r>
            <a:r>
              <a:rPr lang="en-US" sz="1800" dirty="0" err="1"/>
              <a:t>preporuci</a:t>
            </a:r>
            <a:r>
              <a:rPr lang="en-US" sz="1800" dirty="0"/>
              <a:t> </a:t>
            </a:r>
            <a:r>
              <a:rPr lang="en-US" sz="1800" dirty="0" err="1"/>
              <a:t>inkluzivnog</a:t>
            </a:r>
            <a:r>
              <a:rPr lang="en-US" sz="1800" dirty="0"/>
              <a:t> </a:t>
            </a:r>
            <a:r>
              <a:rPr lang="en-US" sz="1800" dirty="0" err="1"/>
              <a:t>tima</a:t>
            </a:r>
            <a:r>
              <a:rPr lang="en-US" sz="1800" dirty="0"/>
              <a:t> da se </a:t>
            </a:r>
            <a:r>
              <a:rPr lang="en-US" sz="1800" dirty="0" err="1"/>
              <a:t>osiguraju</a:t>
            </a:r>
            <a:r>
              <a:rPr lang="en-US" sz="1800" dirty="0"/>
              <a:t> </a:t>
            </a:r>
            <a:r>
              <a:rPr lang="en-US" sz="1800" dirty="0" err="1"/>
              <a:t>nastavna</a:t>
            </a:r>
            <a:r>
              <a:rPr lang="en-US" sz="1800" dirty="0"/>
              <a:t> </a:t>
            </a:r>
            <a:r>
              <a:rPr lang="en-US" sz="1800" dirty="0" err="1"/>
              <a:t>sredstva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pomagala</a:t>
            </a:r>
            <a:r>
              <a:rPr lang="en-US" sz="1800" dirty="0"/>
              <a:t>, </a:t>
            </a:r>
            <a:r>
              <a:rPr lang="en-US" sz="1800" dirty="0" err="1"/>
              <a:t>asistivna</a:t>
            </a:r>
            <a:r>
              <a:rPr lang="en-US" sz="1800" dirty="0"/>
              <a:t> </a:t>
            </a:r>
            <a:r>
              <a:rPr lang="en-US" sz="1800" dirty="0" err="1"/>
              <a:t>tehnologija</a:t>
            </a:r>
            <a:r>
              <a:rPr lang="en-US" sz="1800" dirty="0"/>
              <a:t>, </a:t>
            </a:r>
            <a:r>
              <a:rPr lang="en-US" sz="1800" dirty="0" err="1"/>
              <a:t>oprema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sl.,</a:t>
            </a:r>
          </a:p>
          <a:p>
            <a:pPr lvl="1" algn="just"/>
            <a:r>
              <a:rPr lang="en-US" sz="1800" dirty="0" err="1"/>
              <a:t>Učestvuje</a:t>
            </a:r>
            <a:r>
              <a:rPr lang="en-US" sz="1800" dirty="0"/>
              <a:t> u </a:t>
            </a:r>
            <a:r>
              <a:rPr lang="en-US" sz="1800" dirty="0" err="1"/>
              <a:t>izradi</a:t>
            </a:r>
            <a:r>
              <a:rPr lang="en-US" sz="1800" dirty="0"/>
              <a:t> </a:t>
            </a:r>
            <a:r>
              <a:rPr lang="en-US" sz="1800" dirty="0" err="1"/>
              <a:t>programa</a:t>
            </a:r>
            <a:r>
              <a:rPr lang="en-US" sz="1800" dirty="0"/>
              <a:t> </a:t>
            </a:r>
            <a:r>
              <a:rPr lang="en-US" sz="1800" dirty="0" err="1"/>
              <a:t>pedagoške</a:t>
            </a:r>
            <a:r>
              <a:rPr lang="en-US" sz="1800" dirty="0"/>
              <a:t> </a:t>
            </a:r>
            <a:r>
              <a:rPr lang="en-US" sz="1800" dirty="0" err="1"/>
              <a:t>opservacije</a:t>
            </a:r>
            <a:r>
              <a:rPr lang="en-US" sz="1800" dirty="0"/>
              <a:t> </a:t>
            </a:r>
            <a:r>
              <a:rPr lang="en-US" sz="1800" dirty="0" err="1"/>
              <a:t>učenika</a:t>
            </a:r>
            <a:r>
              <a:rPr lang="en-US" sz="1800" dirty="0"/>
              <a:t>, </a:t>
            </a:r>
            <a:r>
              <a:rPr lang="en-US" sz="1800" dirty="0" err="1"/>
              <a:t>određivanju</a:t>
            </a:r>
            <a:r>
              <a:rPr lang="en-US" sz="1800" dirty="0"/>
              <a:t> </a:t>
            </a:r>
            <a:r>
              <a:rPr lang="en-US" sz="1800" dirty="0" err="1"/>
              <a:t>inicijalnog</a:t>
            </a:r>
            <a:r>
              <a:rPr lang="en-US" sz="1800" dirty="0"/>
              <a:t> </a:t>
            </a:r>
            <a:r>
              <a:rPr lang="en-US" sz="1800" dirty="0" err="1"/>
              <a:t>statusa</a:t>
            </a:r>
            <a:r>
              <a:rPr lang="en-US" sz="1800" dirty="0"/>
              <a:t> </a:t>
            </a:r>
            <a:r>
              <a:rPr lang="en-US" sz="1800" dirty="0" err="1"/>
              <a:t>učenika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izradi</a:t>
            </a:r>
            <a:r>
              <a:rPr lang="en-US" sz="1800" dirty="0"/>
              <a:t> IOP-a,</a:t>
            </a:r>
          </a:p>
          <a:p>
            <a:pPr lvl="1" algn="just"/>
            <a:r>
              <a:rPr lang="en-US" sz="1800" dirty="0" err="1"/>
              <a:t>Vodi</a:t>
            </a:r>
            <a:r>
              <a:rPr lang="en-US" sz="1800" dirty="0"/>
              <a:t> </a:t>
            </a:r>
            <a:r>
              <a:rPr lang="en-US" sz="1800" dirty="0" err="1"/>
              <a:t>evidenciju</a:t>
            </a:r>
            <a:r>
              <a:rPr lang="en-US" sz="1800" dirty="0"/>
              <a:t> o </a:t>
            </a:r>
            <a:r>
              <a:rPr lang="en-US" sz="1800" dirty="0" err="1"/>
              <a:t>ostvarenom</a:t>
            </a:r>
            <a:r>
              <a:rPr lang="en-US" sz="1800" dirty="0"/>
              <a:t> program </a:t>
            </a:r>
            <a:r>
              <a:rPr lang="en-US" sz="1800" dirty="0" err="1"/>
              <a:t>pedagoške</a:t>
            </a:r>
            <a:r>
              <a:rPr lang="en-US" sz="1800" dirty="0"/>
              <a:t> </a:t>
            </a:r>
            <a:r>
              <a:rPr lang="en-US" sz="1800" dirty="0" err="1"/>
              <a:t>opservacije</a:t>
            </a:r>
            <a:r>
              <a:rPr lang="en-US" sz="1800" dirty="0"/>
              <a:t> u </a:t>
            </a:r>
            <a:r>
              <a:rPr lang="en-US" sz="1800" dirty="0" err="1"/>
              <a:t>odnosu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oblike</a:t>
            </a:r>
            <a:r>
              <a:rPr lang="en-US" sz="1800" dirty="0"/>
              <a:t>, </a:t>
            </a:r>
            <a:r>
              <a:rPr lang="en-US" sz="1800" dirty="0" err="1"/>
              <a:t>način</a:t>
            </a:r>
            <a:r>
              <a:rPr lang="en-US" sz="1800" dirty="0"/>
              <a:t> </a:t>
            </a:r>
            <a:r>
              <a:rPr lang="en-US" sz="1800" dirty="0" err="1"/>
              <a:t>provođenja</a:t>
            </a:r>
            <a:r>
              <a:rPr lang="en-US" sz="1800" dirty="0"/>
              <a:t>, </a:t>
            </a:r>
            <a:r>
              <a:rPr lang="en-US" sz="1800" dirty="0" err="1"/>
              <a:t>vrijeme</a:t>
            </a:r>
            <a:r>
              <a:rPr lang="en-US" sz="1800" dirty="0"/>
              <a:t> </a:t>
            </a:r>
            <a:r>
              <a:rPr lang="en-US" sz="1800" dirty="0" err="1"/>
              <a:t>trajanja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postignute</a:t>
            </a:r>
            <a:r>
              <a:rPr lang="en-US" sz="1800" dirty="0"/>
              <a:t> </a:t>
            </a:r>
            <a:r>
              <a:rPr lang="en-US" sz="1800" dirty="0" err="1"/>
              <a:t>rezultate</a:t>
            </a:r>
            <a:r>
              <a:rPr lang="en-US" sz="1800" dirty="0"/>
              <a:t>,</a:t>
            </a:r>
          </a:p>
          <a:p>
            <a:pPr lvl="1" algn="just"/>
            <a:r>
              <a:rPr lang="en-US" sz="1800" dirty="0" err="1"/>
              <a:t>Upoznaje</a:t>
            </a:r>
            <a:r>
              <a:rPr lang="en-US" sz="1800" dirty="0"/>
              <a:t> </a:t>
            </a:r>
            <a:r>
              <a:rPr lang="en-US" sz="1800" dirty="0" err="1"/>
              <a:t>roditelje</a:t>
            </a:r>
            <a:r>
              <a:rPr lang="en-US" sz="1800" dirty="0"/>
              <a:t> s </a:t>
            </a:r>
            <a:r>
              <a:rPr lang="en-US" sz="1800" dirty="0" err="1"/>
              <a:t>ciljem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zadaćama</a:t>
            </a:r>
            <a:r>
              <a:rPr lang="en-US" sz="1800" dirty="0"/>
              <a:t> </a:t>
            </a:r>
            <a:r>
              <a:rPr lang="en-US" sz="1800" dirty="0" err="1"/>
              <a:t>pedagoške</a:t>
            </a:r>
            <a:r>
              <a:rPr lang="en-US" sz="1800" dirty="0"/>
              <a:t> </a:t>
            </a:r>
            <a:r>
              <a:rPr lang="en-US" sz="1800" dirty="0" err="1"/>
              <a:t>opservacije</a:t>
            </a:r>
            <a:r>
              <a:rPr lang="en-US" sz="1800" dirty="0"/>
              <a:t>, </a:t>
            </a:r>
            <a:r>
              <a:rPr lang="en-US" sz="1800" dirty="0" err="1"/>
              <a:t>određivanja</a:t>
            </a:r>
            <a:r>
              <a:rPr lang="en-US" sz="1800" dirty="0"/>
              <a:t> </a:t>
            </a:r>
            <a:r>
              <a:rPr lang="en-US" sz="1800" dirty="0" err="1"/>
              <a:t>inicijalnog</a:t>
            </a:r>
            <a:r>
              <a:rPr lang="en-US" sz="1800" dirty="0"/>
              <a:t> </a:t>
            </a:r>
            <a:r>
              <a:rPr lang="en-US" sz="1800" dirty="0" err="1"/>
              <a:t>statusa</a:t>
            </a:r>
            <a:r>
              <a:rPr lang="en-US" sz="1800" dirty="0"/>
              <a:t>, IOP-a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dogovara</a:t>
            </a:r>
            <a:r>
              <a:rPr lang="en-US" sz="1800" dirty="0"/>
              <a:t> </a:t>
            </a:r>
            <a:r>
              <a:rPr lang="en-US" sz="1800" dirty="0" err="1"/>
              <a:t>dalju</a:t>
            </a:r>
            <a:r>
              <a:rPr lang="en-US" sz="1800" dirty="0"/>
              <a:t> </a:t>
            </a:r>
            <a:r>
              <a:rPr lang="en-US" sz="1800" dirty="0" err="1"/>
              <a:t>saradnju</a:t>
            </a:r>
            <a:r>
              <a:rPr lang="en-US" sz="1800" dirty="0"/>
              <a:t> s </a:t>
            </a:r>
            <a:r>
              <a:rPr lang="en-US" sz="1800" dirty="0" err="1"/>
              <a:t>ciljem</a:t>
            </a:r>
            <a:r>
              <a:rPr lang="en-US" sz="1800" dirty="0"/>
              <a:t> </a:t>
            </a:r>
            <a:r>
              <a:rPr lang="en-US" sz="1800" dirty="0" err="1"/>
              <a:t>pomoći</a:t>
            </a:r>
            <a:r>
              <a:rPr lang="en-US" sz="1800" dirty="0"/>
              <a:t> </a:t>
            </a:r>
            <a:r>
              <a:rPr lang="en-US" sz="1800" dirty="0" err="1"/>
              <a:t>učeniku</a:t>
            </a:r>
            <a:r>
              <a:rPr lang="en-US" sz="1800" dirty="0"/>
              <a:t> u </a:t>
            </a:r>
            <a:r>
              <a:rPr lang="en-US" sz="1800" dirty="0" err="1"/>
              <a:t>uspješnom</a:t>
            </a:r>
            <a:r>
              <a:rPr lang="en-US" sz="1800" dirty="0"/>
              <a:t> </a:t>
            </a:r>
            <a:r>
              <a:rPr lang="en-US" sz="1800" dirty="0" err="1"/>
              <a:t>sudjelovanju</a:t>
            </a:r>
            <a:r>
              <a:rPr lang="en-US" sz="1800" dirty="0"/>
              <a:t> u </a:t>
            </a:r>
            <a:r>
              <a:rPr lang="en-US" sz="1800" dirty="0" err="1"/>
              <a:t>nastavnom</a:t>
            </a:r>
            <a:r>
              <a:rPr lang="en-US" sz="1800" dirty="0"/>
              <a:t> </a:t>
            </a:r>
            <a:r>
              <a:rPr lang="en-US" sz="1800" dirty="0" err="1"/>
              <a:t>procesu</a:t>
            </a:r>
            <a:r>
              <a:rPr lang="en-US" sz="1800" dirty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684717"/>
              </p:ext>
            </p:extLst>
          </p:nvPr>
        </p:nvGraphicFramePr>
        <p:xfrm>
          <a:off x="1264920" y="167640"/>
          <a:ext cx="9555480" cy="664437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9555480"/>
              </a:tblGrid>
              <a:tr h="2726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PROGRAM PEDAGOŠKE OPSERVACIJE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773" marR="49773" marT="0" marB="0">
                    <a:solidFill>
                      <a:schemeClr val="bg1"/>
                    </a:solidFill>
                  </a:tcPr>
                </a:tc>
              </a:tr>
              <a:tr h="2294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FIZIČKE </a:t>
                      </a: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PSIHIČKE OSOBINE UČENIKA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773" marR="49773" marT="0" marB="0" anchor="ctr">
                    <a:solidFill>
                      <a:schemeClr val="bg1"/>
                    </a:solidFill>
                  </a:tcPr>
                </a:tc>
              </a:tr>
              <a:tr h="260663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Učenica je samostalno pokretna, slabije razvijenih finih i grubih motoričkih vještina. Često je u pokretu, vrpolji se dok sjedi, ustaje sa mjesta, šeta po učionici i tom prilikom inicira razgovor s vršnjacima ili nastavnicima. Pažnja kratkotrajna, fluktuirajuća. Koncentracija slaba. Na planu ekspresivnog govora evidentno prisustvo artikulacijskih poteškoća, dislalija. Izražava se kraćim i nepotpunim rečenicama. Fond riječi ispod prosjeka za uzrast. Učenica je spontano stupa u interakciju sa djecom i odraslim osobama i tokom razgovora često udijeli kompliment sugovorniku. Obraća se sama drugim osobama, postavlja pitanja, govori o sebi. Razgovor se otežano vodi u željenom pravcu zbog poteškoća u održavanju pažnje. Često prekida sudionike u razgovoru i postavlja pitanja koja nisu vezana za temu </a:t>
                      </a:r>
                      <a:r>
                        <a:rPr lang="bs-Latn-BA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razgovora.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Učenica </a:t>
                      </a: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može imenovati sliku koju nastavnik pokaže ako je na slici predstavljen sadržaj koji joj je poznat. U domenu pamćenja i reprodukovanja školskog gradiva prisutna značajna ograničenja. 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773" marR="49773" marT="0" marB="0" anchor="ctr">
                    <a:solidFill>
                      <a:schemeClr val="bg1"/>
                    </a:solidFill>
                  </a:tcPr>
                </a:tc>
              </a:tr>
              <a:tr h="2294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EMOCIONALNE I SOCIJALNE OSOBINE UČENIKA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773" marR="49773" marT="0" marB="0" anchor="ctr">
                    <a:solidFill>
                      <a:schemeClr val="bg1"/>
                    </a:solidFill>
                  </a:tcPr>
                </a:tc>
              </a:tr>
              <a:tr h="154199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Učenica je emotivno toplo dijete. Otvoreno ispoljava radost u situacijama uspjeha, hvali sebe (npr. često kaže: „Ja sam genije!“). Voli pohvale, aplauz, biti u centru pažnje. U školske zadatke se uključuje uz pomoć asistentice u nastavi i usmjeravanje pažnje na zadatak. Zadatke je potrebno podijeliti na manje cjeline, uz neprekidno motivisanje, pohvale od strane asistentice i nastavnice, pozitivno potkrepljenje pozitivnih oblika </a:t>
                      </a:r>
                      <a:r>
                        <a:rPr lang="bs-Latn-BA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ponašanja.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 </a:t>
                      </a: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planu socijalnih osobina, evidentno je da učenica ostvaruje kontakt s vršnjacima iz odjeljenja, uključuje se u zajedničke igre. 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773" marR="49773" marT="0" marB="0" anchor="ctr">
                    <a:solidFill>
                      <a:schemeClr val="bg1"/>
                    </a:solidFill>
                  </a:tcPr>
                </a:tc>
              </a:tr>
              <a:tr h="2294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POTENCIJALI I OGRANIČENJA UČENIKA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773" marR="49773" marT="0" marB="0" anchor="ctr">
                    <a:solidFill>
                      <a:schemeClr val="bg1"/>
                    </a:solidFill>
                  </a:tcPr>
                </a:tc>
              </a:tr>
              <a:tr h="1487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Potencijali</a:t>
                      </a: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učenice se ogledaju na socio-emocionalnom planu, u sposobnosti da ostvari kontakt sa djecom i odraslim </a:t>
                      </a:r>
                      <a:r>
                        <a:rPr lang="bs-Latn-BA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osobama.</a:t>
                      </a:r>
                      <a:r>
                        <a:rPr lang="bs-Latn-BA" sz="1400" b="0" u="sng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Ograničenja</a:t>
                      </a:r>
                      <a:r>
                        <a:rPr lang="bs-Latn-BA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najviše odražavaju u poteškoćama usmjeravanja i održavanja pažnje, koncentracije, slabijem kratkoročnom i dugoročnom pamćenju.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bs-Latn-BA" sz="1400" b="0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Procjena bitnih karakteristika od strane roditelja: </a:t>
                      </a:r>
                      <a:r>
                        <a:rPr lang="bs-Latn-BA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Djevojčica voli da se šminka, presvlači, pleše, glumi, pjeva. Voli da pomaže mami i sestri u kućnim poslovima. Dobra je u druženju jer je komunikativna, druželjubiva, voli djecu i odrasle.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773" marR="49773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391752"/>
              </p:ext>
            </p:extLst>
          </p:nvPr>
        </p:nvGraphicFramePr>
        <p:xfrm>
          <a:off x="1760219" y="1"/>
          <a:ext cx="9700260" cy="6736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39500"/>
                <a:gridCol w="1939500"/>
                <a:gridCol w="1940420"/>
                <a:gridCol w="1940420"/>
                <a:gridCol w="1940420"/>
              </a:tblGrid>
              <a:tr h="5158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SAMOSTALNOST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Interesi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može da uradi sam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može da uradi uz nečiju pomoć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ne uspijeva uopće da uradi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9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zatvorenoj prostoriji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(učionica, sala, hodnik i sl.)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Voli istraživati,  slobodno se kretati po prostoriji.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Može sama otići u toalet. Oblači se sama.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Ponekad potrebna manja pomoć prilikom zakopčavanja dugmića.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 otvorenom prostoru (dvorište, igralište i sl.)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Voli da se druži sa vršnjacima.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Zajedno s vršnjacima, uz podršku asistentice u nastavi, može otići u školsko dvorište.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1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Prilikom korištenja predmeta (igračaka, knjiga i sl.)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Zainteresirana za igračke. Igračku kratko istražuje, zatim bira neku novu.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 pomoć može naoštriti olovku, pronaći i pripremiti knjigu i svesku za nastavni čas.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održavanju lične higijene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Voli koristiti sredstva za održavanje lične higijene, preparativnu i dekorativnu kozmetiku.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Oprati ruke nakon korištenja toaleta. Obrisati nos maramicom, baciti maramicu u kantu za smeće.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Okupati se. Održavati ličnu higijenu nakon obavljanja velike nužde.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91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obavljanju školskih zadataka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Kratkotrajan interes pokazuje prema korištenju didaktičkog materijala i igračaka.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Može obojiti ilustraciju manjih dimenzija.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 neprekidno usmjeravanje, pomoć i motivaciju od strane asistenta i nastavnika, može uraditi zadatke na inidvidualiziranom nastavnom ili radnom listiću.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Samostalno se uključiti u izvođenje individualiziranih radnih zadataka.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579" marR="36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7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615357"/>
              </p:ext>
            </p:extLst>
          </p:nvPr>
        </p:nvGraphicFramePr>
        <p:xfrm>
          <a:off x="1783076" y="1"/>
          <a:ext cx="9692643" cy="6766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2822"/>
                <a:gridCol w="1799541"/>
                <a:gridCol w="1799541"/>
                <a:gridCol w="1919737"/>
                <a:gridCol w="1571002"/>
              </a:tblGrid>
              <a:tr h="6896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KOMUNIKACIJA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Interesi 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može da uradi sam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može da uradi uz nečiju pomoć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ne uspijeva uopće da uradi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24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 članovima uže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porodice/obitelji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(roditelji, braća, sestre i sl.)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Rado komunicira sa članovima porodice. Najviše voli razgovarati o </a:t>
                      </a:r>
                      <a:r>
                        <a:rPr lang="hr-HR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prijatelju </a:t>
                      </a: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kojeg poznaje iz </a:t>
                      </a:r>
                      <a:r>
                        <a:rPr lang="hr-HR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vrtića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69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odnosu sa odraslim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osobama (nastavnici,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pedagog, direktor i sl.)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Spontano stupa u komunikaciju sa odraslim osobama, samostalno pozdravlja.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Odgovoriti na postavljeno pitanje.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Zadržati pažnju na temi razgovora.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0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odnosu sa ostalim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učenicima u odjeljenju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Inicira kontakt s učenicima iz odjeljenja. Druželjubiva. Traži kontakt. Grli učenike.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Uključiti se u razgovor s vršnjacima tokom odmora. Prilazi djeci, inicira kontakt.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Uključiti se u jednostavnije igre.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21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odnosu sa nepoznatim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odraslim osobama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Voli da komunicira sa svima.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Odgovoriti na jednostavnija pitanja adekvatno.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4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odnosu sa vršnjacima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(druga djeca izvan odjeljenja)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Rado komunicira sa vršnjacima.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Prilazi djeci, inicira razgovor.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47" marR="21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00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553612"/>
              </p:ext>
            </p:extLst>
          </p:nvPr>
        </p:nvGraphicFramePr>
        <p:xfrm>
          <a:off x="102619" y="0"/>
          <a:ext cx="5634635" cy="71128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7586"/>
                <a:gridCol w="930104"/>
                <a:gridCol w="1177979"/>
                <a:gridCol w="1300214"/>
                <a:gridCol w="1138752"/>
              </a:tblGrid>
              <a:tr h="5764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POZNAVANJE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Interesi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može da uradi sam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može da uradi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 nečiju pomoć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Ono što ne uspijeva uopće da uradi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15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Pravila ponašanja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 podsticanje od strane nastavnika i asistenta u nastavi, učenica prati većinu pravila ponašanja u školi.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5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Rukovanje školskim priborom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Voli neobičan školski pribor (rokovnike, zanimljive olovke, šiljala i sl.).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Koristi osnovni pribor za pisanje.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Povremeno potrebna pomoć prilikom brisanja, šiljenja olovke i bojice.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43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Orijentacija u vremenu (godišnja doba, mjeseci u godini, dani u sedmici)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Ima osnovnu i površnu sposobnost orijentacije u vremenu.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Vođena detaljnim pitanjima može djelimično opisati vremenske prilike, odrediti godišnje doba.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 pomoć može nabrajati  dane u sedmici,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Nije usvojila znanje o mjesecima u godini.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757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Orijentacija u prostoru (relacije, mjesto stanovanja, grad, država)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oduševljenjem navodi kako se zove naša domovina.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Poznaje relacije u, na, ispod.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Reći kako se zove naš grad, da li živi u gradu ili na selu.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65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Orijentacija na papiru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Potrebna pomoć da smjesti rad unutar ograničenog prostora.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164" marR="29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574187"/>
              </p:ext>
            </p:extLst>
          </p:nvPr>
        </p:nvGraphicFramePr>
        <p:xfrm>
          <a:off x="5801989" y="0"/>
          <a:ext cx="5988106" cy="69918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5812"/>
                <a:gridCol w="988451"/>
                <a:gridCol w="1251877"/>
                <a:gridCol w="1381778"/>
                <a:gridCol w="1210188"/>
              </a:tblGrid>
              <a:tr h="11974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Slova (velika, mala, štampana, pisana, latinica, ćirilica)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Voli pisati slova na magnetnoj tabli.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Učenica je usvojila i samostalno piše velika štampana slova A, B, E, I, J, L, M, N, O, P, T, 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Piše vlastito ime.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172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Čitanje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Otežano usvaja glasovnu analizu i sintezu.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Slovka. Imenuje slova koja je usvojila (prethodno nabrojana).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 pomoć, ščitava slog sastavljen od usvojenih slova.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172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Pisanje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Voli pisati flomasterima na maloj magnetnoj tabli.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Piše slova koja je usvojila (prethodno nabrojana).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Pisati slovo po slovo po diktatu.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Održati pažnju duži period na aktivnosti pisanja.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03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Usmeno izražavanje i slušanje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Izražava se kratkim rečenicama. U govoru evidentna dislalija.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Usmjeriti pažnju kraći period na usmeno izražavanje nastavnika.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43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Brojevi, relacije i računske operacije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 pokazuje interes za usvajanje nastavnog gradiva Matematike.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Prepoznaje i imenuje cifre 1, 2, 3, i 5. </a:t>
                      </a:r>
                      <a:b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Samostalno piše brojeve 1, 2, 3 i 4. mehanički broji od 1 do 10 i unazad.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Razumije i razlikuje pijmove ispod-iznad, ispred-iza, u-na-između.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Prebrojava elemente skupa ili konkretan didaktički materijal u obimu broja 5 uz pomoć. Može odrediti brojnost skupa do 5 elemenata. Povezuje broj i brojnu količinu 1-5. Broj 5 piše uz pomoć.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Prebrojati konkretan didaktički materijal samostalno.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99" marR="32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4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433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Individualni</a:t>
            </a:r>
            <a:r>
              <a:rPr lang="en-US" dirty="0" smtClean="0"/>
              <a:t> </a:t>
            </a:r>
            <a:r>
              <a:rPr lang="en-US" dirty="0" err="1" smtClean="0"/>
              <a:t>obrazovni</a:t>
            </a:r>
            <a:r>
              <a:rPr lang="en-US" dirty="0" smtClean="0"/>
              <a:t> program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nastavnog</a:t>
            </a:r>
            <a:r>
              <a:rPr lang="en-US" dirty="0" smtClean="0"/>
              <a:t> </a:t>
            </a:r>
            <a:r>
              <a:rPr lang="en-US" dirty="0" err="1" smtClean="0"/>
              <a:t>predmeta</a:t>
            </a:r>
            <a:r>
              <a:rPr lang="en-US" dirty="0" smtClean="0"/>
              <a:t> </a:t>
            </a:r>
            <a:r>
              <a:rPr lang="en-US" u="sng" dirty="0" err="1" smtClean="0"/>
              <a:t>Bosanski</a:t>
            </a:r>
            <a:r>
              <a:rPr lang="en-US" u="sng" dirty="0" smtClean="0"/>
              <a:t> </a:t>
            </a:r>
            <a:r>
              <a:rPr lang="en-US" u="sng" dirty="0" err="1" smtClean="0"/>
              <a:t>jezik</a:t>
            </a:r>
            <a:r>
              <a:rPr lang="en-US" u="sng" dirty="0" smtClean="0"/>
              <a:t> </a:t>
            </a:r>
            <a:r>
              <a:rPr lang="en-US" u="sng" dirty="0" err="1" smtClean="0"/>
              <a:t>i</a:t>
            </a:r>
            <a:r>
              <a:rPr lang="en-US" u="sng" dirty="0" smtClean="0"/>
              <a:t> </a:t>
            </a:r>
            <a:r>
              <a:rPr lang="en-US" u="sng" dirty="0" err="1" smtClean="0"/>
              <a:t>književnost</a:t>
            </a:r>
            <a:endParaRPr lang="en-US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548128"/>
              </p:ext>
            </p:extLst>
          </p:nvPr>
        </p:nvGraphicFramePr>
        <p:xfrm>
          <a:off x="307496" y="1259062"/>
          <a:ext cx="11790096" cy="5612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0032"/>
                <a:gridCol w="3930032"/>
                <a:gridCol w="3930032"/>
              </a:tblGrid>
              <a:tr h="491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Tematske cjeline</a:t>
                      </a:r>
                      <a:endParaRPr lang="en-US" sz="10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Poduzete aktivnosti</a:t>
                      </a:r>
                      <a:endParaRPr lang="en-US" sz="105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050" dirty="0">
                          <a:solidFill>
                            <a:sysClr val="windowText" lastClr="000000"/>
                          </a:solidFill>
                          <a:effectLst/>
                        </a:rPr>
                        <a:t>(metode, podsticaji)</a:t>
                      </a:r>
                      <a:endParaRPr lang="en-US" sz="10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050">
                          <a:solidFill>
                            <a:sysClr val="windowText" lastClr="000000"/>
                          </a:solidFill>
                          <a:effectLst/>
                        </a:rPr>
                        <a:t>Opis postignuća</a:t>
                      </a:r>
                      <a:endParaRPr lang="en-US" sz="105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43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POČETNO ČITANJE I PISANJE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velika štampana slova abecede</a:t>
                      </a:r>
                      <a:r>
                        <a:rPr lang="bs-Latn-BA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F, H, K, V, Z.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*pokazati obrađena slova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*spojiti veliko štampano slovo sa slikom na kojoj je predstavljena riječ koja počinje datim slovom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*povezati slovo/glas sa riječju koja počinje datim slovom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*uočiti slovo na početku riječi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*uočiti početni glas u pojedinim riječima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*označiti (zaokružiti, podvući) dato slovo u riječi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*nabrojati slova koja je učila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*prepisati vlastito ime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*napisati vlastito ime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*prepisati riječi i rečenice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*pročitati slog sastavljen od obrađenih slova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Predvidjeti duže vremensko razdoblje za usvajanje tematskih cjelina;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Koristiti različite vrste podražaja (vidne, slušne, taktilne) prilikom obrade novih sadržaja; 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Koristiti slike, crteže uz izdvajanje bitnog i izostavljanje suvišnih detalja;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Stalna podrška i usmjeravanje na zadatke;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Govorno usmjeravanje pažnje;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Prilagođavanje razumljivosti (potreba jasnih, razgovijenih, jednostavnih i kraćih rečenica s poznatim ili objašnjenim novim riječima);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Davati jednostavne verbalne upute i voditi učenicu kroz aktivnosti korak po korak;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Postepeno pružanje pomoći u rješavanju zadataka;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Pozitivno potkrepljenje (pohvala za aktivnost i uloženi trud, ohrabrivanje, nagrada za izvršeni zadatak);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Individualizirani radni listići;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Sažimanje teksta,planiranje sažetog teksta;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Osviješćivanje slijeda radnje putem slike, pitanja;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Izdvajanje bitnog sadržaja;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Pomoć i podrška asistenta na nastavi.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66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INTERPRETACIJA KNJIŽEVNOG TEKSTA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*slušati sažeti tekst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*odgovoriti na jednostavna pitanja o tekstu (odgovoriti na pitanja Ko, Gdje?)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*ispričati redoslijed događaja pomoću slika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glavne likove iz teksta na slici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*nabrojati glavne likove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*pričati po nizu slika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66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974207"/>
              </p:ext>
            </p:extLst>
          </p:nvPr>
        </p:nvGraphicFramePr>
        <p:xfrm>
          <a:off x="485522" y="712099"/>
          <a:ext cx="11539242" cy="5842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414"/>
                <a:gridCol w="3846414"/>
                <a:gridCol w="3846414"/>
              </a:tblGrid>
              <a:tr h="537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Tematske cjeline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</a:rPr>
                        <a:t>Poduzete aktivnosti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</a:rPr>
                        <a:t>(metode, podsticaji)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</a:rPr>
                        <a:t>Opis postignuća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5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KULTURA IZRAŽAVANJA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Usmeno izražavanje i slušanje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*slušati čitanje sažetog teksta „Lisica i roda“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*odgovoriti na jednostavna pitanja vezana za pročitanu priču (npr. Ko se spominje u priči? Koga je Lisica pozvala u goste? I sl.)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Opisivanje predmeta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*posmatrati predmet (npr. pernicu)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predmet (npr. pernica, plišani medo, kišobran)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*odgovoriti na jednostavna pitanja o posmatranom predmetu (npr. Šta je ovo? Koje je boje? Zašto nam treba kišobran?)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Pismo, razglednica, čestitke</a:t>
                      </a: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*izraditi čestitku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*prepisati sadržaj čestitke, kraćeg pisma i razglednice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Predvidjeti duže vremensko razdoblje za usvajanje tematskih cjelina;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Koristiti različite vrste podražaja (vidne, slušne, taktilne) prilikom obrade novih sadržaja; 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Koristiti slike, crteže uz izdvajanje bitnog i izostavljanje suvišnih detalja;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Stalna podrška i usmjeravanje na zadatke;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Govorno usmjeravanje pažnje;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Prilagođavanje razumljivosti (potreba jasnih, razgovijenih, jednostavnih i kraćih rečenica s poznatim ili objašnjenim novim riječima);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Davati jednostavne verbalne upute i voditi učenicu kroz aktivnosti korak po korak;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Postepeno pružanje pomoći u rješavanju zadataka;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Pozitivno potkrepljenje (pohvala za aktivnost i uloženi trud, ohrabrivanje, nagrada za izvršeni zadatak);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Individualizirani radni listići;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Sažimanje teksta,planiranje sažetog teksta;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Osviješćivanje slijeda radnje putem slike, pitanja;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Izdvajanje bitnog sadržaja;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bs-Latn-BA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Pomoć i podrška asistenta na nastavi.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502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MEDIJSKA KULTURA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*gledati kratke televizijske emisije i program za djecu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likove iz emisije ili programa za djecu (odgovoriti na pitanje „Ko je ovo?“)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*nabrojati likove iz odgledane emisije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408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4985" y="121381"/>
            <a:ext cx="9659628" cy="7040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Individualni</a:t>
            </a:r>
            <a:r>
              <a:rPr lang="en-US" dirty="0" smtClean="0"/>
              <a:t> </a:t>
            </a:r>
            <a:r>
              <a:rPr lang="en-US" dirty="0" err="1" smtClean="0"/>
              <a:t>obrazovni</a:t>
            </a:r>
            <a:r>
              <a:rPr lang="en-US" dirty="0" smtClean="0"/>
              <a:t> program 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nastavnog</a:t>
            </a:r>
            <a:r>
              <a:rPr lang="en-US" dirty="0" smtClean="0"/>
              <a:t>  </a:t>
            </a:r>
            <a:r>
              <a:rPr lang="en-US" dirty="0" err="1" smtClean="0"/>
              <a:t>predmeta</a:t>
            </a:r>
            <a:r>
              <a:rPr lang="en-US" dirty="0" smtClean="0"/>
              <a:t> </a:t>
            </a:r>
            <a:r>
              <a:rPr lang="en-US" u="sng" dirty="0" err="1" smtClean="0"/>
              <a:t>Matematika</a:t>
            </a:r>
            <a:endParaRPr lang="en-US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088720"/>
              </p:ext>
            </p:extLst>
          </p:nvPr>
        </p:nvGraphicFramePr>
        <p:xfrm>
          <a:off x="469338" y="1326713"/>
          <a:ext cx="11539242" cy="6035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414"/>
                <a:gridCol w="3846414"/>
                <a:gridCol w="3846414"/>
              </a:tblGrid>
              <a:tr h="537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Tematske cjeline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Poduzete aktivnosti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(metode, podsticaji)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Opis postignuća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5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BROJEVI DO 5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prepoznati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cifru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imenovati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cifru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napisati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broj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</a:t>
                      </a:r>
                      <a:b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bs-Latn-BA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povezati </a:t>
                      </a: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broj i brojnu količinu 1-5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*odrediti brojnost skupa od 1-5 elemenata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*upoznati niz prirodnih brojeva 1-5 na brojevnoj liniji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*poredati brojeve 1-5 na brojevnoj liniji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*pronaći mjesto broja u nizu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*dopuniti broj koji nedostaje u nizu brojeva 1-5 na brojevnoj liniji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*upoređivanjem brojne količine odrediti odnose među </a:t>
                      </a:r>
                      <a:r>
                        <a:rPr lang="en-US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količinama</a:t>
                      </a:r>
                      <a:r>
                        <a:rPr lang="en-US" sz="12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</a:t>
                      </a: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&gt; ili =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znakove &lt; ,  &gt; ili =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*znati primijeniti znakove  &lt; ,  &gt; ili =  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Predvidjeti duže vremensko razdoblje za usvajanje tematskih cjelina;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Prevdidjeti duže vrijeme za rješavanje zadataka;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Pojedinačno zadavanje zadataka;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Stalna podrška i usmjeravanje na zadatke;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Govorno usmjeravanje pažnje;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Prilagođavanje razumljivosti (potreba jasnih, razgovijenih, jednostavnih i kraćih rečenica s poznatim ili objašnjenim novim riječima);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Raščlanjivanje složenijih zadataka na jednostavnije;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Podrška tokom izrade brojevne crte;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Uz primjerenu didaktičku podršku (štapići, kockice, kartice, grafički prikaz) postepeno proširivati brojevni niz do 5 uz pravilno čitanje i izgovaranje brojeva;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Jedinice </a:t>
                      </a:r>
                      <a:r>
                        <a:rPr lang="bs-Latn-BA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predstavlja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bs-Latn-BA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kockicama i upoređivati brojeve po visini uz upotrebu znakova &lt; ,  &gt; ili = 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Davati jednostavne verbalne upute i voditi učenicu kroz aktivnosti korak po korak;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Postepeno pružanje pomoći u rješavanju zadataka;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Pozitivno potkrepljenje (pohvala za aktivnost i uloženi trud, ohrabrivanje, nagrada za izvršeni zadatak);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Individualizirani radni listići,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Pomoć i podrška asistenta na nastavi.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502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BROJEVI DO 10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*prepoznati brojeve 5-10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cifre </a:t>
                      </a:r>
                      <a:r>
                        <a:rPr lang="bs-Latn-BA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5-10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96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722" y="65759"/>
            <a:ext cx="8911687" cy="1280890"/>
          </a:xfrm>
        </p:spPr>
        <p:txBody>
          <a:bodyPr/>
          <a:lstStyle/>
          <a:p>
            <a:r>
              <a:rPr lang="en-US" dirty="0" err="1" smtClean="0"/>
              <a:t>Individualni</a:t>
            </a:r>
            <a:r>
              <a:rPr lang="en-US" dirty="0" smtClean="0"/>
              <a:t> </a:t>
            </a:r>
            <a:r>
              <a:rPr lang="en-US" dirty="0" err="1" smtClean="0"/>
              <a:t>obrazovni</a:t>
            </a:r>
            <a:r>
              <a:rPr lang="en-US" dirty="0" smtClean="0"/>
              <a:t> program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nastavnog</a:t>
            </a:r>
            <a:r>
              <a:rPr lang="en-US" dirty="0" smtClean="0"/>
              <a:t> </a:t>
            </a:r>
            <a:r>
              <a:rPr lang="en-US" dirty="0" err="1" smtClean="0"/>
              <a:t>predmeta</a:t>
            </a:r>
            <a:r>
              <a:rPr lang="en-US" dirty="0" smtClean="0"/>
              <a:t> </a:t>
            </a:r>
            <a:r>
              <a:rPr lang="en-US" u="sng" dirty="0" err="1" smtClean="0"/>
              <a:t>Moja</a:t>
            </a:r>
            <a:r>
              <a:rPr lang="en-US" u="sng" dirty="0" smtClean="0"/>
              <a:t> </a:t>
            </a:r>
            <a:r>
              <a:rPr lang="en-US" u="sng" dirty="0" err="1" smtClean="0"/>
              <a:t>okolina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064476"/>
              </p:ext>
            </p:extLst>
          </p:nvPr>
        </p:nvGraphicFramePr>
        <p:xfrm>
          <a:off x="469338" y="1326713"/>
          <a:ext cx="11539242" cy="5572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414"/>
                <a:gridCol w="3846414"/>
                <a:gridCol w="3846414"/>
              </a:tblGrid>
              <a:tr h="537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Tematske cjeline</a:t>
                      </a:r>
                      <a:endParaRPr lang="en-US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Poduzete aktivnosti</a:t>
                      </a:r>
                      <a:endParaRPr lang="en-US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(metode, podsticaji)</a:t>
                      </a:r>
                      <a:endParaRPr lang="en-US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Opis postignuća</a:t>
                      </a:r>
                      <a:endParaRPr lang="en-US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4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SREDINA U KOJOJ ŽIVIMO – ŠKOLA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*upoznati se s prostorijama u školi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*prepoznati prostorije u školi na slici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*pokazati prostorije u školi na slici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*nabrojati školske prostorije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i pokazati ko sve radi u školi na slici (učiteljica, asistentica, pedagogica, edukator-rehabilitator, direktor)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*navesti zaposlenike škole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*uvoditi, upućivati i poticati na održavanje higijene i reda u školi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*pratiti školska pravila o održavanju higijene (npr. baciti smeće u kantu, obrisati stol maramicom)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Predvidjeti duže vremensko razdoblje za usvajanje tematskih cjelina;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Koristiti različite vrste podražaja (vidne, slušne, taktilne) prilikom obrade novih sadržaja;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Koristiti slike, crteže uz izdvajanje bitnog i izostavljanje suvišnih detalja;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Stalna podrška i usmjeravanje na zadatke;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Govorno usmjeravanje pažnje;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Prilagođavanje razumljivosti (potreba jasnih, razgovijenih, jednostavnih i kraćih rečenica s poznatim ili objašnjenim novim riječima);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Davati jednostavne verbalne upute i voditi učenicu kroz aktivnosti korak po korak;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Postepeno pružanje pomoći u rješavanju zadataka;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Pozitivno potkrepljenje (pohvala za aktivnost i uloženi trud, ohrabrivanje, nagrada za izvršeni zadatak);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Individualizirani radni listići;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39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722" y="65759"/>
            <a:ext cx="8911687" cy="1280890"/>
          </a:xfrm>
        </p:spPr>
        <p:txBody>
          <a:bodyPr/>
          <a:lstStyle/>
          <a:p>
            <a:r>
              <a:rPr lang="en-US" dirty="0" err="1" smtClean="0"/>
              <a:t>Individualni</a:t>
            </a:r>
            <a:r>
              <a:rPr lang="en-US" dirty="0" smtClean="0"/>
              <a:t> </a:t>
            </a:r>
            <a:r>
              <a:rPr lang="en-US" dirty="0" err="1" smtClean="0"/>
              <a:t>obrazovni</a:t>
            </a:r>
            <a:r>
              <a:rPr lang="en-US" dirty="0" smtClean="0"/>
              <a:t> program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nastavnog</a:t>
            </a:r>
            <a:r>
              <a:rPr lang="en-US" dirty="0" smtClean="0"/>
              <a:t> </a:t>
            </a:r>
            <a:r>
              <a:rPr lang="en-US" dirty="0" err="1" smtClean="0"/>
              <a:t>predmeta</a:t>
            </a:r>
            <a:r>
              <a:rPr lang="en-US" dirty="0" smtClean="0"/>
              <a:t> </a:t>
            </a:r>
            <a:r>
              <a:rPr lang="en-US" u="sng" dirty="0" err="1" smtClean="0"/>
              <a:t>Moja</a:t>
            </a:r>
            <a:r>
              <a:rPr lang="en-US" u="sng" dirty="0" smtClean="0"/>
              <a:t> </a:t>
            </a:r>
            <a:r>
              <a:rPr lang="en-US" u="sng" dirty="0" err="1" smtClean="0"/>
              <a:t>okolina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7161955"/>
              </p:ext>
            </p:extLst>
          </p:nvPr>
        </p:nvGraphicFramePr>
        <p:xfrm>
          <a:off x="469338" y="1326713"/>
          <a:ext cx="11539242" cy="5572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414"/>
                <a:gridCol w="3846414"/>
                <a:gridCol w="3846414"/>
              </a:tblGrid>
              <a:tr h="537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Tematske cjeline</a:t>
                      </a:r>
                      <a:endParaRPr lang="en-US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Poduzete aktivnosti</a:t>
                      </a:r>
                      <a:endParaRPr lang="en-US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(metode, podsticaji)</a:t>
                      </a:r>
                      <a:endParaRPr lang="en-US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Opis postignuća</a:t>
                      </a:r>
                      <a:endParaRPr lang="en-US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BILJKE I ŽIVOTINJE –JESEN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 imenovati godišnje doba na slici (jesen)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*promatranjem prepoznati promjene u prirodi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skuplja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lišć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 plodov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 r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azvrstava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ati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ih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 obliku, boji, veličini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*prepoznati na slici vremenske promjene u jesen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godišnje doba na slici (jesen)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Predvidjeti duže vremensko razdoblje za usvajanje tematskih cjelina;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Koristiti različite vrste podražaja (vidne, slušne, taktilne) prilikom obrade novih sadržaja;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Koristiti slike, crteže uz izdvajanje bitnog i izostavljanje suvišnih detalja;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Stalna podrška i usmjeravanje na zadatke;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Govorno usmjeravanje pažnje;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Prilagođavanje razumljivosti (potreba jasnih, razgovijenih, jednostavnih i kraćih rečenica s poznatim ili objašnjenim novim riječima);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Davati jednostavne verbalne upute i voditi učenicu kroz aktivnosti korak po korak;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Postepeno pružanje pomoći u rješavanju zadataka;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Pozitivno potkrepljenje (pohvala za aktivnost i uloženi trud, ohrabrivanje, nagrada za izvršeni zadatak);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Individualizirani radni listići;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7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PUT OD KUĆE DO ŠKOLE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Vrste saobraćaja i prevozna sredstva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prepoznati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prevozna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sredstva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(automobile, autobus, </a:t>
                      </a:r>
                      <a:r>
                        <a:rPr lang="en-US" sz="1400" baseline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brod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400" baseline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avion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b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pokazati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pojedina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prevozna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sredstva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imenovati pojedina prevozna sredstva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*razvrstati prevozna sredstva (avion, brod, automobil) na kopnena, vodena i </a:t>
                      </a:r>
                      <a:r>
                        <a:rPr lang="bs-Latn-BA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zračna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pomoću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slikovnog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materijala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9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722" y="65759"/>
            <a:ext cx="8911687" cy="1280890"/>
          </a:xfrm>
        </p:spPr>
        <p:txBody>
          <a:bodyPr/>
          <a:lstStyle/>
          <a:p>
            <a:r>
              <a:rPr lang="en-US" dirty="0" err="1" smtClean="0"/>
              <a:t>Individualni</a:t>
            </a:r>
            <a:r>
              <a:rPr lang="en-US" dirty="0" smtClean="0"/>
              <a:t> </a:t>
            </a:r>
            <a:r>
              <a:rPr lang="en-US" dirty="0" err="1" smtClean="0"/>
              <a:t>obrazovni</a:t>
            </a:r>
            <a:r>
              <a:rPr lang="en-US" dirty="0" smtClean="0"/>
              <a:t> program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nastavnog</a:t>
            </a:r>
            <a:r>
              <a:rPr lang="en-US" dirty="0" smtClean="0"/>
              <a:t> </a:t>
            </a:r>
            <a:r>
              <a:rPr lang="en-US" dirty="0" err="1" smtClean="0"/>
              <a:t>predmeta</a:t>
            </a:r>
            <a:r>
              <a:rPr lang="en-US" dirty="0" smtClean="0"/>
              <a:t> </a:t>
            </a:r>
            <a:r>
              <a:rPr lang="en-US" u="sng" dirty="0" err="1" smtClean="0"/>
              <a:t>Moja</a:t>
            </a:r>
            <a:r>
              <a:rPr lang="en-US" u="sng" dirty="0" smtClean="0"/>
              <a:t> </a:t>
            </a:r>
            <a:r>
              <a:rPr lang="en-US" u="sng" dirty="0" err="1" smtClean="0"/>
              <a:t>okolina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871539"/>
              </p:ext>
            </p:extLst>
          </p:nvPr>
        </p:nvGraphicFramePr>
        <p:xfrm>
          <a:off x="469338" y="1326713"/>
          <a:ext cx="11539242" cy="5572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414"/>
                <a:gridCol w="3846414"/>
                <a:gridCol w="3846414"/>
              </a:tblGrid>
              <a:tr h="537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Tematske cjeline</a:t>
                      </a:r>
                      <a:endParaRPr lang="en-US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Poduzete aktivnosti</a:t>
                      </a:r>
                      <a:endParaRPr lang="en-US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(metode, podsticaji)</a:t>
                      </a:r>
                      <a:endParaRPr lang="en-US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Opis postignuća</a:t>
                      </a:r>
                      <a:endParaRPr lang="en-US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7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MOJA PORODICA – OBITELJ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*imenovati </a:t>
                      </a: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članove porodice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*prepoznati </a:t>
                      </a: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 imenovati prostorije u domu i namještaj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*opisati namjenu svake prostorije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*ispričati i odgovoriti na jednostavna pitanja npr. Šta radimo u dnevnom boravku? Gdje mama  kuha ručak? i sl.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Predvidjeti duže vremensko razdoblje za usvajanje tematskih cjelina;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Koristiti različite vrste podražaja (vidne, slušne, taktilne) prilikom obrade novih sadržaja;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Koristiti slike, crteže uz izdvajanje bitnog i izostavljanje suvišnih detalja;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Stalna podrška i usmjeravanje na zadatke;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Govorno usmjeravanje pažnje;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Prilagođavanje razumljivosti (potreba jasnih, razgovijenih, jednostavnih i kraćih rečenica s poznatim ili objašnjenim novim riječima);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Davati jednostavne verbalne upute i voditi učenicu kroz aktivnosti korak po korak;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Postepeno pružanje pomoći u rješavanju zadataka;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Pozitivno potkrepljenje (pohvala za aktivnost i uloženi trud, ohrabrivanje, nagrada za izvršeni zadatak);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bs-Latn-B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Individualizirani radni listići;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19" marR="2991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74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PUT OD KUĆE DO ŠKOLE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*prepoznati</a:t>
                      </a: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pokazati i imenovati pojedina prevozna sredstva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*razvrstati prevozna sredstva (avion, brod, automobil) na kopnena, vodena i zračna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671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655455"/>
            <a:ext cx="8915400" cy="5255767"/>
          </a:xfrm>
        </p:spPr>
        <p:txBody>
          <a:bodyPr/>
          <a:lstStyle/>
          <a:p>
            <a:pPr algn="just"/>
            <a:r>
              <a:rPr lang="en-US" sz="2000" b="1" dirty="0" err="1"/>
              <a:t>Stručni</a:t>
            </a:r>
            <a:r>
              <a:rPr lang="en-US" sz="2000" b="1" dirty="0"/>
              <a:t> </a:t>
            </a:r>
            <a:r>
              <a:rPr lang="en-US" sz="2000" b="1" dirty="0" err="1"/>
              <a:t>saradnik</a:t>
            </a:r>
            <a:r>
              <a:rPr lang="en-US" sz="2000" b="1" dirty="0"/>
              <a:t> </a:t>
            </a:r>
            <a:r>
              <a:rPr lang="en-US" sz="2000" b="1" dirty="0" err="1"/>
              <a:t>iz</a:t>
            </a:r>
            <a:r>
              <a:rPr lang="en-US" sz="2000" b="1" dirty="0"/>
              <a:t> </a:t>
            </a:r>
            <a:r>
              <a:rPr lang="en-US" sz="2000" b="1" dirty="0" err="1"/>
              <a:t>oblasti</a:t>
            </a:r>
            <a:r>
              <a:rPr lang="en-US" sz="2000" b="1" dirty="0"/>
              <a:t> </a:t>
            </a:r>
            <a:r>
              <a:rPr lang="en-US" sz="2000" b="1" dirty="0" err="1"/>
              <a:t>edukacije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/</a:t>
            </a:r>
            <a:r>
              <a:rPr lang="en-US" sz="2000" b="1" dirty="0" err="1"/>
              <a:t>ili</a:t>
            </a:r>
            <a:r>
              <a:rPr lang="en-US" sz="2000" b="1" dirty="0"/>
              <a:t> </a:t>
            </a:r>
            <a:r>
              <a:rPr lang="en-US" sz="2000" b="1" dirty="0" err="1"/>
              <a:t>rehabilitacije</a:t>
            </a:r>
            <a:r>
              <a:rPr lang="en-US" sz="2000" b="1" dirty="0"/>
              <a:t>:</a:t>
            </a:r>
          </a:p>
          <a:p>
            <a:pPr lvl="1" algn="just"/>
            <a:r>
              <a:rPr lang="en-US" sz="1800" dirty="0" err="1"/>
              <a:t>Proučava</a:t>
            </a:r>
            <a:r>
              <a:rPr lang="en-US" sz="1800" dirty="0"/>
              <a:t> </a:t>
            </a:r>
            <a:r>
              <a:rPr lang="en-US" sz="1800" dirty="0" err="1"/>
              <a:t>dokumentaciju</a:t>
            </a:r>
            <a:r>
              <a:rPr lang="en-US" sz="1800" dirty="0"/>
              <a:t> </a:t>
            </a:r>
            <a:r>
              <a:rPr lang="en-US" sz="1800" dirty="0" err="1"/>
              <a:t>učenika</a:t>
            </a:r>
            <a:r>
              <a:rPr lang="en-US" sz="1800" dirty="0"/>
              <a:t> </a:t>
            </a:r>
            <a:r>
              <a:rPr lang="en-US" sz="1800" dirty="0" err="1"/>
              <a:t>sa</a:t>
            </a:r>
            <a:r>
              <a:rPr lang="en-US" sz="1800" dirty="0"/>
              <a:t> </a:t>
            </a:r>
            <a:r>
              <a:rPr lang="en-US" sz="1800" dirty="0" err="1"/>
              <a:t>posebnim</a:t>
            </a:r>
            <a:r>
              <a:rPr lang="en-US" sz="1800" dirty="0"/>
              <a:t> </a:t>
            </a:r>
            <a:r>
              <a:rPr lang="en-US" sz="1800" dirty="0" err="1"/>
              <a:t>obrazovnim</a:t>
            </a:r>
            <a:r>
              <a:rPr lang="en-US" sz="1800" dirty="0"/>
              <a:t> </a:t>
            </a:r>
            <a:r>
              <a:rPr lang="en-US" sz="1800" dirty="0" err="1"/>
              <a:t>potrebama</a:t>
            </a:r>
            <a:r>
              <a:rPr lang="en-US" sz="1800" dirty="0"/>
              <a:t>,</a:t>
            </a:r>
          </a:p>
          <a:p>
            <a:pPr lvl="1" algn="just"/>
            <a:r>
              <a:rPr lang="en-US" sz="1800" dirty="0" err="1"/>
              <a:t>Upoznaje</a:t>
            </a:r>
            <a:r>
              <a:rPr lang="en-US" sz="1800" dirty="0"/>
              <a:t> </a:t>
            </a:r>
            <a:r>
              <a:rPr lang="en-US" sz="1800" dirty="0" err="1"/>
              <a:t>roditelje</a:t>
            </a:r>
            <a:r>
              <a:rPr lang="en-US" sz="1800" dirty="0"/>
              <a:t> s </a:t>
            </a:r>
            <a:r>
              <a:rPr lang="en-US" sz="1800" dirty="0" err="1"/>
              <a:t>ciljem</a:t>
            </a:r>
            <a:r>
              <a:rPr lang="en-US" sz="1800" dirty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/>
              <a:t>zadaćama</a:t>
            </a:r>
            <a:r>
              <a:rPr lang="en-US" sz="1800" dirty="0"/>
              <a:t> </a:t>
            </a:r>
            <a:r>
              <a:rPr lang="en-US" sz="1800" dirty="0" err="1"/>
              <a:t>pedagoške</a:t>
            </a:r>
            <a:r>
              <a:rPr lang="en-US" sz="1800" dirty="0"/>
              <a:t> </a:t>
            </a:r>
            <a:r>
              <a:rPr lang="en-US" sz="1800" dirty="0" err="1"/>
              <a:t>opservacije</a:t>
            </a:r>
            <a:r>
              <a:rPr lang="en-US" sz="1800" dirty="0"/>
              <a:t>, </a:t>
            </a:r>
            <a:r>
              <a:rPr lang="en-US" sz="1800" dirty="0" err="1"/>
              <a:t>određivanja</a:t>
            </a:r>
            <a:r>
              <a:rPr lang="en-US" sz="1800" dirty="0"/>
              <a:t> </a:t>
            </a:r>
            <a:r>
              <a:rPr lang="en-US" sz="1800" dirty="0" err="1"/>
              <a:t>inicijalnog</a:t>
            </a:r>
            <a:r>
              <a:rPr lang="en-US" sz="1800" dirty="0"/>
              <a:t> </a:t>
            </a:r>
            <a:r>
              <a:rPr lang="en-US" sz="1800" dirty="0" err="1"/>
              <a:t>statusa</a:t>
            </a:r>
            <a:r>
              <a:rPr lang="en-US" sz="1800" dirty="0"/>
              <a:t>, IOP-a, </a:t>
            </a:r>
            <a:r>
              <a:rPr lang="en-US" sz="1800" dirty="0" err="1"/>
              <a:t>individualiziranog</a:t>
            </a:r>
            <a:r>
              <a:rPr lang="en-US" sz="1800" dirty="0"/>
              <a:t> </a:t>
            </a:r>
            <a:r>
              <a:rPr lang="en-US" sz="1800" dirty="0" err="1"/>
              <a:t>pristupa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produženog</a:t>
            </a:r>
            <a:r>
              <a:rPr lang="en-US" sz="1800" dirty="0"/>
              <a:t> </a:t>
            </a:r>
            <a:r>
              <a:rPr lang="en-US" sz="1800" dirty="0" err="1"/>
              <a:t>stručnog</a:t>
            </a:r>
            <a:r>
              <a:rPr lang="en-US" sz="1800" dirty="0"/>
              <a:t> </a:t>
            </a:r>
            <a:r>
              <a:rPr lang="en-US" sz="1800" dirty="0" err="1"/>
              <a:t>tretmana</a:t>
            </a:r>
            <a:r>
              <a:rPr lang="en-US" sz="1800" dirty="0"/>
              <a:t>,</a:t>
            </a:r>
          </a:p>
          <a:p>
            <a:pPr lvl="1" algn="just"/>
            <a:r>
              <a:rPr lang="en-US" sz="1800" dirty="0" err="1"/>
              <a:t>Sudjeluje</a:t>
            </a:r>
            <a:r>
              <a:rPr lang="en-US" sz="1800" dirty="0"/>
              <a:t> u </a:t>
            </a:r>
            <a:r>
              <a:rPr lang="en-US" sz="1800" dirty="0" err="1"/>
              <a:t>izradi</a:t>
            </a:r>
            <a:r>
              <a:rPr lang="en-US" sz="1800" dirty="0"/>
              <a:t> </a:t>
            </a:r>
            <a:r>
              <a:rPr lang="en-US" sz="1800" dirty="0" err="1" smtClean="0"/>
              <a:t>programa</a:t>
            </a:r>
            <a:r>
              <a:rPr lang="en-US" sz="1800" dirty="0" smtClean="0"/>
              <a:t> </a:t>
            </a:r>
            <a:r>
              <a:rPr lang="en-US" sz="1800" dirty="0" err="1" smtClean="0"/>
              <a:t>pedagoške</a:t>
            </a:r>
            <a:r>
              <a:rPr lang="en-US" sz="1800" dirty="0" smtClean="0"/>
              <a:t> </a:t>
            </a:r>
            <a:r>
              <a:rPr lang="en-US" sz="1800" dirty="0" err="1" smtClean="0"/>
              <a:t>opservacije</a:t>
            </a:r>
            <a:r>
              <a:rPr lang="en-US" sz="1800" dirty="0" smtClean="0"/>
              <a:t> </a:t>
            </a:r>
            <a:r>
              <a:rPr lang="en-US" sz="1800" dirty="0" err="1"/>
              <a:t>učenika</a:t>
            </a:r>
            <a:r>
              <a:rPr lang="en-US" sz="1800" dirty="0"/>
              <a:t>, </a:t>
            </a:r>
            <a:r>
              <a:rPr lang="en-US" sz="1800" dirty="0" err="1"/>
              <a:t>određivanju</a:t>
            </a:r>
            <a:r>
              <a:rPr lang="en-US" sz="1800" dirty="0"/>
              <a:t> </a:t>
            </a:r>
            <a:r>
              <a:rPr lang="en-US" sz="1800" dirty="0" err="1"/>
              <a:t>inicijalnog</a:t>
            </a:r>
            <a:r>
              <a:rPr lang="en-US" sz="1800" dirty="0"/>
              <a:t> </a:t>
            </a:r>
            <a:r>
              <a:rPr lang="en-US" sz="1800" dirty="0" err="1"/>
              <a:t>statusa</a:t>
            </a:r>
            <a:r>
              <a:rPr lang="en-US" sz="1800" dirty="0"/>
              <a:t> </a:t>
            </a:r>
            <a:r>
              <a:rPr lang="en-US" sz="1800" dirty="0" err="1"/>
              <a:t>učenika</a:t>
            </a:r>
            <a:r>
              <a:rPr lang="en-US" sz="1800" dirty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/>
              <a:t>izradi</a:t>
            </a:r>
            <a:r>
              <a:rPr lang="en-US" sz="1800" dirty="0"/>
              <a:t> IOP-a,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sačinjava</a:t>
            </a:r>
            <a:r>
              <a:rPr lang="en-US" sz="1800" dirty="0"/>
              <a:t> </a:t>
            </a:r>
            <a:r>
              <a:rPr lang="en-US" sz="1800" dirty="0" err="1"/>
              <a:t>kvalitetno</a:t>
            </a:r>
            <a:r>
              <a:rPr lang="en-US" sz="1800" dirty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/>
              <a:t>potpuno</a:t>
            </a:r>
            <a:r>
              <a:rPr lang="en-US" sz="1800" dirty="0"/>
              <a:t> </a:t>
            </a:r>
            <a:r>
              <a:rPr lang="en-US" sz="1800" dirty="0" err="1"/>
              <a:t>izvješče</a:t>
            </a:r>
            <a:r>
              <a:rPr lang="en-US" sz="1800" dirty="0"/>
              <a:t> o </a:t>
            </a:r>
            <a:r>
              <a:rPr lang="en-US" sz="1800" dirty="0" err="1"/>
              <a:t>ostvarivanju</a:t>
            </a:r>
            <a:r>
              <a:rPr lang="en-US" sz="1800" dirty="0"/>
              <a:t> </a:t>
            </a:r>
            <a:r>
              <a:rPr lang="en-US" sz="1800" dirty="0" err="1"/>
              <a:t>programa</a:t>
            </a:r>
            <a:r>
              <a:rPr lang="en-US" sz="1800" dirty="0"/>
              <a:t> </a:t>
            </a:r>
            <a:r>
              <a:rPr lang="en-US" sz="1800" dirty="0" err="1"/>
              <a:t>pedagoške</a:t>
            </a:r>
            <a:r>
              <a:rPr lang="en-US" sz="1800" dirty="0"/>
              <a:t> </a:t>
            </a:r>
            <a:r>
              <a:rPr lang="en-US" sz="1800" dirty="0" err="1"/>
              <a:t>opservacije</a:t>
            </a:r>
            <a:r>
              <a:rPr lang="en-US" sz="1800" dirty="0"/>
              <a:t>, </a:t>
            </a:r>
            <a:r>
              <a:rPr lang="en-US" sz="1800" dirty="0" err="1"/>
              <a:t>određivanju</a:t>
            </a:r>
            <a:r>
              <a:rPr lang="en-US" sz="1800" dirty="0"/>
              <a:t> </a:t>
            </a:r>
            <a:r>
              <a:rPr lang="en-US" sz="1800" dirty="0" err="1"/>
              <a:t>inicijalnog</a:t>
            </a:r>
            <a:r>
              <a:rPr lang="en-US" sz="1800" dirty="0"/>
              <a:t> </a:t>
            </a:r>
            <a:r>
              <a:rPr lang="en-US" sz="1800" dirty="0" err="1"/>
              <a:t>statusa</a:t>
            </a:r>
            <a:r>
              <a:rPr lang="en-US" sz="1800" dirty="0"/>
              <a:t> </a:t>
            </a:r>
            <a:r>
              <a:rPr lang="en-US" sz="1800" dirty="0" err="1"/>
              <a:t>učenika</a:t>
            </a:r>
            <a:r>
              <a:rPr lang="en-US" sz="1800" dirty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/>
              <a:t>realiziranju</a:t>
            </a:r>
            <a:r>
              <a:rPr lang="en-US" sz="1800" dirty="0"/>
              <a:t> IOP-a.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02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Ocjenjivanje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Učenik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ocjenjuje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brojčano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opisno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u </a:t>
            </a:r>
            <a:r>
              <a:rPr lang="en-US" dirty="0" err="1">
                <a:solidFill>
                  <a:schemeClr val="tx1"/>
                </a:solidFill>
              </a:rPr>
              <a:t>odnosu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inicijalnu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procjenu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ostvarenost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odgojno-obrazovnim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ishoda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iz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kognitivnog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afektivnog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psihomotornog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domena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odnosno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učenikovih</a:t>
            </a:r>
            <a:r>
              <a:rPr lang="en-US" dirty="0"/>
              <a:t> </a:t>
            </a:r>
            <a:r>
              <a:rPr lang="en-US" dirty="0" err="1" smtClean="0"/>
              <a:t>postignuća</a:t>
            </a:r>
            <a:r>
              <a:rPr lang="en-US" dirty="0" smtClean="0"/>
              <a:t> </a:t>
            </a:r>
            <a:r>
              <a:rPr lang="en-US" dirty="0" err="1"/>
              <a:t>ukazuje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b="1" dirty="0" err="1"/>
              <a:t>znanja</a:t>
            </a:r>
            <a:r>
              <a:rPr lang="en-US" b="1" dirty="0"/>
              <a:t>, </a:t>
            </a:r>
            <a:r>
              <a:rPr lang="en-US" b="1" dirty="0" err="1"/>
              <a:t>vještine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navike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je </a:t>
            </a:r>
            <a:r>
              <a:rPr lang="en-US" dirty="0" err="1"/>
              <a:t>učenik</a:t>
            </a:r>
            <a:r>
              <a:rPr lang="en-US" dirty="0"/>
              <a:t> </a:t>
            </a:r>
            <a:r>
              <a:rPr lang="en-US" dirty="0" err="1"/>
              <a:t>uspješno</a:t>
            </a:r>
            <a:r>
              <a:rPr lang="en-US" dirty="0"/>
              <a:t> </a:t>
            </a:r>
            <a:r>
              <a:rPr lang="en-US" dirty="0" err="1"/>
              <a:t>usvojio</a:t>
            </a:r>
            <a:r>
              <a:rPr lang="en-US" dirty="0"/>
              <a:t> u </a:t>
            </a:r>
            <a:r>
              <a:rPr lang="en-US" b="1" dirty="0" err="1"/>
              <a:t>odnosu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svoj</a:t>
            </a:r>
            <a:r>
              <a:rPr lang="en-US" b="1" dirty="0"/>
              <a:t> </a:t>
            </a:r>
            <a:r>
              <a:rPr lang="en-US" b="1" dirty="0" err="1"/>
              <a:t>inicijalni</a:t>
            </a:r>
            <a:r>
              <a:rPr lang="en-US" b="1" dirty="0"/>
              <a:t> status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b="1" dirty="0" err="1" smtClean="0">
                <a:solidFill>
                  <a:schemeClr val="tx1"/>
                </a:solidFill>
              </a:rPr>
              <a:t>Strategije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podrške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moraju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biti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jednako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zastupljene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kako</a:t>
            </a:r>
            <a:r>
              <a:rPr lang="en-US" b="1" dirty="0">
                <a:solidFill>
                  <a:schemeClr val="tx1"/>
                </a:solidFill>
              </a:rPr>
              <a:t> u </a:t>
            </a:r>
            <a:r>
              <a:rPr lang="en-US" b="1" dirty="0" err="1">
                <a:solidFill>
                  <a:schemeClr val="tx1"/>
                </a:solidFill>
              </a:rPr>
              <a:t>učenju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poučavanju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tako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u </a:t>
            </a:r>
            <a:r>
              <a:rPr lang="en-US" b="1" dirty="0" err="1">
                <a:solidFill>
                  <a:schemeClr val="tx1"/>
                </a:solidFill>
              </a:rPr>
              <a:t>vrednovanju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odgojno-obrazovnih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ciljeva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ishoda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učenja</a:t>
            </a:r>
            <a:r>
              <a:rPr lang="en-US" b="1" dirty="0">
                <a:solidFill>
                  <a:schemeClr val="tx1"/>
                </a:solidFill>
              </a:rPr>
              <a:t> (</a:t>
            </a:r>
            <a:r>
              <a:rPr lang="en-US" b="1" dirty="0" err="1">
                <a:solidFill>
                  <a:schemeClr val="tx1"/>
                </a:solidFill>
              </a:rPr>
              <a:t>brojčano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opisno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ocjenjivanje</a:t>
            </a:r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opis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postignuća</a:t>
            </a:r>
            <a:r>
              <a:rPr lang="en-US" b="1" dirty="0">
                <a:solidFill>
                  <a:schemeClr val="tx1"/>
                </a:solidFill>
              </a:rPr>
              <a:t>).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812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318" y="91674"/>
            <a:ext cx="8911687" cy="1280890"/>
          </a:xfrm>
        </p:spPr>
        <p:txBody>
          <a:bodyPr/>
          <a:lstStyle/>
          <a:p>
            <a:r>
              <a:rPr lang="en-US" dirty="0" err="1" smtClean="0"/>
              <a:t>Primjer</a:t>
            </a:r>
            <a:r>
              <a:rPr lang="en-US" dirty="0" smtClean="0"/>
              <a:t>: OUP1 </a:t>
            </a:r>
            <a:r>
              <a:rPr lang="en-US" dirty="0" err="1" smtClean="0"/>
              <a:t>obrazac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350405"/>
              </p:ext>
            </p:extLst>
          </p:nvPr>
        </p:nvGraphicFramePr>
        <p:xfrm>
          <a:off x="1906307" y="1485418"/>
          <a:ext cx="8915400" cy="506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3640"/>
                <a:gridCol w="668176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NASTAVNI PREDMET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OPIS POSTIGNUĆA*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Bosanski jezik i književnost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POČETNO ČITANJE I PISANJE: Samostalno piše velika štampana slova: A, I, M, T, L, E. Velika štampana slova N i O piše uz fizičko vođenje ruka u ruci.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Vlastito ime piše velikim štampanim slovima po principu preslikavanja zadanih slova.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Uočava početni glas u nekoliko riječi: mama, Tarik, oko.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Samostalno povlači uspravne i kose crte.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INTERPRETACIJA KNJIŽEVNOG TEKSTA: Prilikom verbalnog izražavanja, učenikov govor je dosta nerazumljiv, ali bez poteškoća pokazuje tražene predmete, bića, pojave ili radnje na slikama.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Engleski jezik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22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576070"/>
              </p:ext>
            </p:extLst>
          </p:nvPr>
        </p:nvGraphicFramePr>
        <p:xfrm>
          <a:off x="2056777" y="624110"/>
          <a:ext cx="8915400" cy="5789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36"/>
                <a:gridCol w="6863164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Moja okolina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SREDINA U KOJOJ ŽIVIMO – ŠKOLA: Razumije pojmove: škola, učionica, toalet i sportska sala, kao i svrhu istih. Uspješno imenuje (slabo razumljivo) neke od uposlenika škole: učiteljica, asistentica, domar, higijeničar. Obavezno pere ruke nakon korištenja školskog toaleta, otpatke odlaže u koš za smeće, izražava želju da očisti školsku tablu.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BILJKE I ŽIVOTINJE – JESEN: Zna pokazati godišnja doba na ponuđenim slikama, kao i spariti pojmove, npr. pahuljica – zimska jakna, žuti list – vjetar  itd. Prepoznaje osnovna obilježja godišnjeg doba jesen.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PUT OD KUĆE DO ŠKOLE: Prepoznaje, pokazuje i imenuje veliki broj prevoznih sredstava.  Sortira prevozna sredstva prema vrsti saobraćaja na način da odgovori na pitanje tima: „Koje od ponuđenih vozila vozi po vodi?“.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RAD I ZANIMANJA LJUDI: Prepoznaje, pokazuje i imenuje zanimanja ljudi: učitelj, ljekar, stomatolog, vatrogasac, policajac, pekar, pjevač...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KULTURNE I JAVNE USTANOVE: Zna pokazati školu, policijsku stanicu, vatrogasnu brigadu, dom zdravlja.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MOJA PORODICA – OBITELJ: Zna imenovati članove uže porodice. Prepoznaje i na slici pokazuje prostorije i namještaj u domu. Razumije namjenu prostorija u domu. Ako pitamo: „U kojoj sobi spavamo?“, pokazat će spavaću sobu i sl.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Priroda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Društvo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3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0697945"/>
              </p:ext>
            </p:extLst>
          </p:nvPr>
        </p:nvGraphicFramePr>
        <p:xfrm>
          <a:off x="2071869" y="895109"/>
          <a:ext cx="9513767" cy="5121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652"/>
                <a:gridCol w="7089115"/>
              </a:tblGrid>
              <a:tr h="1350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Muzička  kultura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BROJALICE: Učenik imitacijom pokušava izvoditi pokrete odbrojavanja takta brojalice. Ulaže trud u imitaciju, ali ne uspijeva odbrojavati  tačno po taktu.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DJEČIJE STVARALAŠTVO: Zna pokazati: bubanj, zvečku, triangl i štapiće.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MUZIČKE IGRE: Uz pomoć nastavnika pokušava izvoditi elemente plesa i muzičke igre i u iste se uključuje s radošću.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074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Likovna kultura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IMENOVANJE BOJA (CRTANJE, SLIKANJE): Prepoznaje predmete zelene i žute boje. Boji neuredno, izvan zadanih linija.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TAČKASTI CRTEŽ (CRTANJE): Učenik crta uz navođenje i veliku pomoć asistenta, samostalno ne uspijeva. 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LINIJE PO KARAKTERU (MODELIRANJE): Učenik modelira uz veliku pomoć asistenta.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66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Tjelesni i zdravstveni odgoj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HODANJE I TRČANJE: Hoda i trči prema zadacima.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BACANJE, HVATANJE, GAĐANJE: Može bacati, hvatati i gađati lopticom sa različitim zadacima. Može dizati predmete različitog oblika i mase.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SKAKANJE: Može imitacijom skakati u mjestu i naprijed uglavnom sastavljenih stopala. Može imitacijom skakati uvis s dočekom na obje noge.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PJEŠAČENJE I IZLETI U PRIRODU: Može realizirati izlet u prirodu uz pratnju odrasle osobe.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0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Kad</a:t>
            </a:r>
            <a:r>
              <a:rPr lang="en-US" dirty="0"/>
              <a:t> </a:t>
            </a:r>
            <a:r>
              <a:rPr lang="en-US" dirty="0" err="1"/>
              <a:t>poučavamo</a:t>
            </a:r>
            <a:r>
              <a:rPr lang="en-US" dirty="0"/>
              <a:t> </a:t>
            </a:r>
            <a:r>
              <a:rPr lang="en-US" dirty="0" err="1"/>
              <a:t>druge</a:t>
            </a:r>
            <a:r>
              <a:rPr lang="en-US" dirty="0"/>
              <a:t>, </a:t>
            </a:r>
            <a:r>
              <a:rPr lang="en-US" dirty="0" err="1"/>
              <a:t>učimo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sami</a:t>
            </a:r>
            <a:r>
              <a:rPr lang="en-US" dirty="0"/>
              <a:t>.” </a:t>
            </a:r>
            <a:r>
              <a:rPr lang="en-US" dirty="0" err="1"/>
              <a:t>Seneka</a:t>
            </a:r>
            <a:endParaRPr lang="en-US" dirty="0"/>
          </a:p>
        </p:txBody>
      </p:sp>
      <p:pic>
        <p:nvPicPr>
          <p:cNvPr id="4" name="Picture 2" descr="C:\Users\Ja\Desktop\kjkjkj878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925" y="1882802"/>
            <a:ext cx="7864345" cy="41943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76603" y="2354782"/>
            <a:ext cx="5154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Hvala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pažnji</a:t>
            </a:r>
            <a:r>
              <a:rPr lang="en-US" sz="2800" dirty="0" smtClean="0">
                <a:solidFill>
                  <a:schemeClr val="bg1"/>
                </a:solidFill>
              </a:rPr>
              <a:t>!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6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776835"/>
            <a:ext cx="8915400" cy="5134387"/>
          </a:xfrm>
        </p:spPr>
        <p:txBody>
          <a:bodyPr/>
          <a:lstStyle/>
          <a:p>
            <a:pPr algn="just"/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Član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7. (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Individualni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obrazovni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program)</a:t>
            </a:r>
          </a:p>
          <a:p>
            <a:pPr algn="just"/>
            <a:r>
              <a:rPr lang="en-US" dirty="0" err="1" smtClean="0"/>
              <a:t>Učenik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ne </a:t>
            </a:r>
            <a:r>
              <a:rPr lang="en-US" dirty="0" err="1" smtClean="0"/>
              <a:t>može</a:t>
            </a:r>
            <a:r>
              <a:rPr lang="en-US" dirty="0" smtClean="0"/>
              <a:t> </a:t>
            </a:r>
            <a:r>
              <a:rPr lang="en-US" dirty="0" err="1" smtClean="0"/>
              <a:t>pratiti</a:t>
            </a:r>
            <a:r>
              <a:rPr lang="en-US" dirty="0" smtClean="0"/>
              <a:t> </a:t>
            </a:r>
            <a:r>
              <a:rPr lang="en-US" dirty="0" err="1" smtClean="0"/>
              <a:t>nastavni</a:t>
            </a:r>
            <a:r>
              <a:rPr lang="en-US" dirty="0" smtClean="0"/>
              <a:t> plan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okvirni</a:t>
            </a:r>
            <a:r>
              <a:rPr lang="en-US" dirty="0" smtClean="0"/>
              <a:t> program, </a:t>
            </a:r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utvrđeno</a:t>
            </a:r>
            <a:r>
              <a:rPr lang="en-US" dirty="0" smtClean="0"/>
              <a:t>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pedagoške</a:t>
            </a:r>
            <a:r>
              <a:rPr lang="en-US" dirty="0" smtClean="0"/>
              <a:t> </a:t>
            </a:r>
            <a:r>
              <a:rPr lang="en-US" dirty="0" err="1" smtClean="0"/>
              <a:t>opservacije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određivanja</a:t>
            </a:r>
            <a:r>
              <a:rPr lang="en-US" dirty="0" smtClean="0"/>
              <a:t> </a:t>
            </a:r>
            <a:r>
              <a:rPr lang="en-US" dirty="0" err="1" smtClean="0"/>
              <a:t>inicijalnog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, </a:t>
            </a:r>
            <a:r>
              <a:rPr lang="en-US" dirty="0" err="1" smtClean="0"/>
              <a:t>upućuje</a:t>
            </a:r>
            <a:r>
              <a:rPr lang="en-US" dirty="0" smtClean="0"/>
              <a:t> se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procjenu</a:t>
            </a:r>
            <a:r>
              <a:rPr lang="en-US" dirty="0" smtClean="0"/>
              <a:t>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mjerodavnom</a:t>
            </a:r>
            <a:r>
              <a:rPr lang="en-US" dirty="0" smtClean="0"/>
              <a:t> </a:t>
            </a:r>
            <a:r>
              <a:rPr lang="en-US" dirty="0" err="1" smtClean="0"/>
              <a:t>centru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socijalni</a:t>
            </a:r>
            <a:r>
              <a:rPr lang="en-US" dirty="0" smtClean="0"/>
              <a:t> rad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psihološku</a:t>
            </a:r>
            <a:r>
              <a:rPr lang="en-US" dirty="0" smtClean="0"/>
              <a:t> </a:t>
            </a:r>
            <a:r>
              <a:rPr lang="en-US" dirty="0" err="1" smtClean="0"/>
              <a:t>procjenu</a:t>
            </a:r>
            <a:r>
              <a:rPr lang="en-US" dirty="0" smtClean="0"/>
              <a:t> u </a:t>
            </a:r>
            <a:r>
              <a:rPr lang="en-US" dirty="0" err="1" smtClean="0"/>
              <a:t>mjerodavni</a:t>
            </a:r>
            <a:r>
              <a:rPr lang="en-US" dirty="0" smtClean="0"/>
              <a:t> </a:t>
            </a:r>
            <a:r>
              <a:rPr lang="en-US" dirty="0" err="1" smtClean="0"/>
              <a:t>centar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mentalno</a:t>
            </a:r>
            <a:r>
              <a:rPr lang="en-US" dirty="0" smtClean="0"/>
              <a:t> </a:t>
            </a:r>
            <a:r>
              <a:rPr lang="en-US" dirty="0" err="1" smtClean="0"/>
              <a:t>zdravlje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Nakon</a:t>
            </a:r>
            <a:r>
              <a:rPr lang="en-US" dirty="0" smtClean="0"/>
              <a:t> </a:t>
            </a:r>
            <a:r>
              <a:rPr lang="en-US" dirty="0" err="1" smtClean="0"/>
              <a:t>dostavljanja</a:t>
            </a:r>
            <a:r>
              <a:rPr lang="en-US" dirty="0" smtClean="0"/>
              <a:t> </a:t>
            </a:r>
            <a:r>
              <a:rPr lang="en-US" dirty="0" err="1" smtClean="0"/>
              <a:t>dokumentacije</a:t>
            </a:r>
            <a:r>
              <a:rPr lang="en-US" dirty="0" smtClean="0"/>
              <a:t> </a:t>
            </a:r>
            <a:r>
              <a:rPr lang="en-US" dirty="0" err="1" smtClean="0"/>
              <a:t>kojom</a:t>
            </a:r>
            <a:r>
              <a:rPr lang="en-US" dirty="0" smtClean="0"/>
              <a:t> se </a:t>
            </a:r>
            <a:r>
              <a:rPr lang="en-US" dirty="0" err="1" smtClean="0"/>
              <a:t>utvrđuje</a:t>
            </a:r>
            <a:r>
              <a:rPr lang="en-US" dirty="0" smtClean="0"/>
              <a:t> </a:t>
            </a:r>
            <a:r>
              <a:rPr lang="en-US" dirty="0" err="1" smtClean="0"/>
              <a:t>intelektualna</a:t>
            </a:r>
            <a:r>
              <a:rPr lang="en-US" dirty="0" smtClean="0"/>
              <a:t> </a:t>
            </a:r>
            <a:r>
              <a:rPr lang="en-US" dirty="0" err="1" smtClean="0"/>
              <a:t>teškoća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djeteta</a:t>
            </a:r>
            <a:r>
              <a:rPr lang="en-US" dirty="0" smtClean="0"/>
              <a:t>, </a:t>
            </a:r>
            <a:r>
              <a:rPr lang="en-US" dirty="0" err="1" smtClean="0"/>
              <a:t>inkluzivni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 </a:t>
            </a:r>
            <a:r>
              <a:rPr lang="en-US" dirty="0" err="1" smtClean="0"/>
              <a:t>pristupa</a:t>
            </a:r>
            <a:r>
              <a:rPr lang="en-US" dirty="0" smtClean="0"/>
              <a:t> </a:t>
            </a:r>
            <a:r>
              <a:rPr lang="en-US" dirty="0" err="1" smtClean="0"/>
              <a:t>izradi</a:t>
            </a:r>
            <a:r>
              <a:rPr lang="en-US" dirty="0" smtClean="0"/>
              <a:t> IOP-a, </a:t>
            </a:r>
            <a:r>
              <a:rPr lang="en-US" dirty="0" err="1" smtClean="0"/>
              <a:t>nakon</a:t>
            </a:r>
            <a:r>
              <a:rPr lang="en-US" dirty="0" smtClean="0"/>
              <a:t> </a:t>
            </a:r>
            <a:r>
              <a:rPr lang="en-US" dirty="0" err="1" smtClean="0"/>
              <a:t>dobijanja</a:t>
            </a:r>
            <a:r>
              <a:rPr lang="en-US" dirty="0" smtClean="0"/>
              <a:t> </a:t>
            </a:r>
            <a:r>
              <a:rPr lang="en-US" dirty="0" err="1" smtClean="0"/>
              <a:t>pismene</a:t>
            </a:r>
            <a:r>
              <a:rPr lang="en-US" dirty="0" smtClean="0"/>
              <a:t> </a:t>
            </a:r>
            <a:r>
              <a:rPr lang="en-US" dirty="0" err="1" smtClean="0"/>
              <a:t>saglasnosti</a:t>
            </a:r>
            <a:r>
              <a:rPr lang="en-US" dirty="0" smtClean="0"/>
              <a:t> od </a:t>
            </a:r>
            <a:r>
              <a:rPr lang="en-US" dirty="0" err="1" smtClean="0"/>
              <a:t>strane</a:t>
            </a:r>
            <a:r>
              <a:rPr lang="en-US" dirty="0" smtClean="0"/>
              <a:t> </a:t>
            </a:r>
            <a:r>
              <a:rPr lang="en-US" dirty="0" err="1" smtClean="0"/>
              <a:t>roditelja</a:t>
            </a:r>
            <a:r>
              <a:rPr lang="en-US" dirty="0" smtClean="0"/>
              <a:t> </a:t>
            </a:r>
            <a:r>
              <a:rPr lang="en-US" dirty="0" err="1" smtClean="0"/>
              <a:t>ovog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(4) </a:t>
            </a:r>
            <a:r>
              <a:rPr lang="en-US" dirty="0" err="1" smtClean="0"/>
              <a:t>Inkluzivni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 </a:t>
            </a:r>
            <a:r>
              <a:rPr lang="en-US" dirty="0" err="1" smtClean="0"/>
              <a:t>upoznaje</a:t>
            </a:r>
            <a:r>
              <a:rPr lang="en-US" dirty="0" smtClean="0"/>
              <a:t> </a:t>
            </a:r>
            <a:r>
              <a:rPr lang="en-US" dirty="0" err="1" smtClean="0"/>
              <a:t>nastavničko</a:t>
            </a:r>
            <a:r>
              <a:rPr lang="en-US" dirty="0" smtClean="0"/>
              <a:t> </a:t>
            </a:r>
            <a:r>
              <a:rPr lang="en-US" dirty="0" err="1" smtClean="0"/>
              <a:t>vijeće</a:t>
            </a:r>
            <a:r>
              <a:rPr lang="en-US" dirty="0" smtClean="0"/>
              <a:t> o </a:t>
            </a:r>
            <a:r>
              <a:rPr lang="en-US" dirty="0" err="1" smtClean="0"/>
              <a:t>izradi</a:t>
            </a:r>
            <a:r>
              <a:rPr lang="en-US" dirty="0" smtClean="0"/>
              <a:t> IOP-a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(5) IOP-</a:t>
            </a:r>
            <a:r>
              <a:rPr lang="en-US" dirty="0" err="1" smtClean="0"/>
              <a:t>om</a:t>
            </a:r>
            <a:r>
              <a:rPr lang="en-US" dirty="0" smtClean="0"/>
              <a:t> se </a:t>
            </a:r>
            <a:r>
              <a:rPr lang="en-US" dirty="0" err="1" smtClean="0"/>
              <a:t>utvrđuju</a:t>
            </a:r>
            <a:r>
              <a:rPr lang="en-US" dirty="0" smtClean="0"/>
              <a:t>: </a:t>
            </a:r>
            <a:r>
              <a:rPr lang="en-US" dirty="0" err="1" smtClean="0"/>
              <a:t>nastavni</a:t>
            </a:r>
            <a:r>
              <a:rPr lang="en-US" dirty="0" smtClean="0"/>
              <a:t> </a:t>
            </a:r>
            <a:r>
              <a:rPr lang="en-US" dirty="0" err="1" smtClean="0"/>
              <a:t>predmeti</a:t>
            </a:r>
            <a:r>
              <a:rPr lang="en-US" dirty="0" smtClean="0"/>
              <a:t>, </a:t>
            </a:r>
            <a:r>
              <a:rPr lang="en-US" dirty="0" err="1" smtClean="0"/>
              <a:t>tematske</a:t>
            </a:r>
            <a:r>
              <a:rPr lang="en-US" dirty="0" smtClean="0"/>
              <a:t> </a:t>
            </a:r>
            <a:r>
              <a:rPr lang="en-US" dirty="0" err="1" smtClean="0"/>
              <a:t>oblasti</a:t>
            </a:r>
            <a:r>
              <a:rPr lang="en-US" dirty="0" smtClean="0"/>
              <a:t>, </a:t>
            </a:r>
            <a:r>
              <a:rPr lang="en-US" dirty="0" err="1" smtClean="0"/>
              <a:t>ciljevi</a:t>
            </a:r>
            <a:r>
              <a:rPr lang="en-US" dirty="0" smtClean="0"/>
              <a:t>, </a:t>
            </a:r>
            <a:r>
              <a:rPr lang="en-US" dirty="0" err="1" smtClean="0"/>
              <a:t>poduzete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 (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poticaji</a:t>
            </a:r>
            <a:r>
              <a:rPr lang="en-US" dirty="0" smtClean="0"/>
              <a:t>), </a:t>
            </a:r>
            <a:r>
              <a:rPr lang="en-US" dirty="0" err="1" smtClean="0"/>
              <a:t>vremenski</a:t>
            </a:r>
            <a:r>
              <a:rPr lang="en-US" dirty="0" smtClean="0"/>
              <a:t> period </a:t>
            </a:r>
            <a:r>
              <a:rPr lang="en-US" dirty="0" err="1" smtClean="0"/>
              <a:t>realiziranja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postignuća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(6) IOP </a:t>
            </a:r>
            <a:r>
              <a:rPr lang="en-US" dirty="0" err="1" smtClean="0"/>
              <a:t>podliježe</a:t>
            </a:r>
            <a:r>
              <a:rPr lang="en-US" dirty="0" smtClean="0"/>
              <a:t> </a:t>
            </a:r>
            <a:r>
              <a:rPr lang="en-US" dirty="0" err="1" smtClean="0"/>
              <a:t>revizijama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s </a:t>
            </a:r>
            <a:r>
              <a:rPr lang="en-US" dirty="0" err="1" smtClean="0"/>
              <a:t>mogućnostima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dinamikom</a:t>
            </a:r>
            <a:r>
              <a:rPr lang="en-US" dirty="0" smtClean="0"/>
              <a:t> </a:t>
            </a:r>
            <a:r>
              <a:rPr lang="en-US" dirty="0" err="1" smtClean="0"/>
              <a:t>usvajanja</a:t>
            </a:r>
            <a:r>
              <a:rPr lang="en-US" dirty="0" smtClean="0"/>
              <a:t> </a:t>
            </a:r>
            <a:r>
              <a:rPr lang="en-US" dirty="0" err="1" smtClean="0"/>
              <a:t>planiranih</a:t>
            </a:r>
            <a:r>
              <a:rPr lang="en-US" dirty="0" smtClean="0"/>
              <a:t> </a:t>
            </a:r>
            <a:r>
              <a:rPr lang="en-US" dirty="0" err="1" smtClean="0"/>
              <a:t>nastavnih</a:t>
            </a:r>
            <a:r>
              <a:rPr lang="en-US" dirty="0" smtClean="0"/>
              <a:t> </a:t>
            </a:r>
            <a:r>
              <a:rPr lang="en-US" dirty="0" err="1" smtClean="0"/>
              <a:t>sadržaja</a:t>
            </a:r>
            <a:r>
              <a:rPr lang="en-US" dirty="0" smtClean="0"/>
              <a:t> od </a:t>
            </a:r>
            <a:r>
              <a:rPr lang="en-US" dirty="0" err="1" smtClean="0"/>
              <a:t>strane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7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641" y="598811"/>
            <a:ext cx="9416867" cy="5996198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Član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11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 (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Evidentiranje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rezultata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praćenja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napredovanja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vrjednovanja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učenika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sa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posebnim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obrazovnim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potrebama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algn="just"/>
            <a:r>
              <a:rPr lang="en-US" dirty="0" smtClean="0"/>
              <a:t>(2) </a:t>
            </a:r>
            <a:r>
              <a:rPr lang="en-US" dirty="0" err="1"/>
              <a:t>U</a:t>
            </a:r>
            <a:r>
              <a:rPr lang="en-US" dirty="0" err="1" smtClean="0"/>
              <a:t>čeniku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posebnim</a:t>
            </a:r>
            <a:r>
              <a:rPr lang="en-US" dirty="0" smtClean="0"/>
              <a:t> </a:t>
            </a:r>
            <a:r>
              <a:rPr lang="en-US" dirty="0" err="1" smtClean="0"/>
              <a:t>obrazovnim</a:t>
            </a:r>
            <a:r>
              <a:rPr lang="en-US" dirty="0" smtClean="0"/>
              <a:t> </a:t>
            </a:r>
            <a:r>
              <a:rPr lang="en-US" dirty="0" err="1" smtClean="0"/>
              <a:t>potrebama</a:t>
            </a:r>
            <a:r>
              <a:rPr lang="en-US" dirty="0" smtClean="0"/>
              <a:t>, </a:t>
            </a:r>
            <a:r>
              <a:rPr lang="en-US" dirty="0" err="1" smtClean="0"/>
              <a:t>kojem</a:t>
            </a:r>
            <a:r>
              <a:rPr lang="en-US" dirty="0" smtClean="0"/>
              <a:t> se </a:t>
            </a:r>
            <a:r>
              <a:rPr lang="en-US" dirty="0" err="1" smtClean="0"/>
              <a:t>izrađuju</a:t>
            </a:r>
            <a:r>
              <a:rPr lang="en-US" dirty="0" smtClean="0"/>
              <a:t> IOP-</a:t>
            </a:r>
            <a:r>
              <a:rPr lang="en-US" dirty="0" err="1" smtClean="0"/>
              <a:t>i</a:t>
            </a:r>
            <a:r>
              <a:rPr lang="en-US" dirty="0" smtClean="0"/>
              <a:t>, </a:t>
            </a:r>
            <a:r>
              <a:rPr lang="en-US" dirty="0" err="1" smtClean="0"/>
              <a:t>potrebno</a:t>
            </a:r>
            <a:r>
              <a:rPr lang="en-US" dirty="0" smtClean="0"/>
              <a:t> je </a:t>
            </a:r>
            <a:r>
              <a:rPr lang="en-US" b="1" dirty="0" err="1" smtClean="0"/>
              <a:t>opisati</a:t>
            </a:r>
            <a:r>
              <a:rPr lang="en-US" b="1" dirty="0" smtClean="0"/>
              <a:t> </a:t>
            </a:r>
            <a:r>
              <a:rPr lang="en-US" b="1" dirty="0" err="1" smtClean="0"/>
              <a:t>postignuća</a:t>
            </a:r>
            <a:r>
              <a:rPr lang="en-US" b="1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predmeta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je </a:t>
            </a:r>
            <a:r>
              <a:rPr lang="en-US" dirty="0" err="1" smtClean="0"/>
              <a:t>izrađen</a:t>
            </a:r>
            <a:r>
              <a:rPr lang="en-US" dirty="0" smtClean="0"/>
              <a:t> IOP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kraju</a:t>
            </a:r>
            <a:r>
              <a:rPr lang="en-US" dirty="0" smtClean="0"/>
              <a:t> </a:t>
            </a:r>
            <a:r>
              <a:rPr lang="en-US" dirty="0" err="1" smtClean="0"/>
              <a:t>prvog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kraju</a:t>
            </a:r>
            <a:r>
              <a:rPr lang="en-US" dirty="0" smtClean="0"/>
              <a:t> </a:t>
            </a:r>
            <a:r>
              <a:rPr lang="en-US" dirty="0" err="1" smtClean="0"/>
              <a:t>drugog</a:t>
            </a:r>
            <a:r>
              <a:rPr lang="en-US" dirty="0" smtClean="0"/>
              <a:t> </a:t>
            </a:r>
            <a:r>
              <a:rPr lang="en-US" dirty="0" err="1" smtClean="0"/>
              <a:t>polugodišta</a:t>
            </a:r>
            <a:r>
              <a:rPr lang="en-US" dirty="0" smtClean="0"/>
              <a:t> </a:t>
            </a:r>
            <a:r>
              <a:rPr lang="en-US" b="1" dirty="0" err="1" smtClean="0"/>
              <a:t>uz</a:t>
            </a:r>
            <a:r>
              <a:rPr lang="en-US" b="1" dirty="0" smtClean="0"/>
              <a:t> </a:t>
            </a:r>
            <a:r>
              <a:rPr lang="en-US" b="1" dirty="0" err="1" smtClean="0"/>
              <a:t>kontinuirano</a:t>
            </a:r>
            <a:r>
              <a:rPr lang="en-US" b="1" dirty="0" smtClean="0"/>
              <a:t> </a:t>
            </a:r>
            <a:r>
              <a:rPr lang="en-US" b="1" dirty="0" err="1" smtClean="0"/>
              <a:t>brojčano</a:t>
            </a:r>
            <a:r>
              <a:rPr lang="en-US" b="1" dirty="0" smtClean="0"/>
              <a:t> </a:t>
            </a:r>
            <a:r>
              <a:rPr lang="en-US" b="1" dirty="0" err="1" smtClean="0"/>
              <a:t>ocjenjivanje</a:t>
            </a:r>
            <a:r>
              <a:rPr lang="en-US" dirty="0" smtClean="0"/>
              <a:t>, </a:t>
            </a:r>
            <a:r>
              <a:rPr lang="en-US" dirty="0" err="1" smtClean="0"/>
              <a:t>osim</a:t>
            </a:r>
            <a:r>
              <a:rPr lang="en-US" dirty="0" smtClean="0"/>
              <a:t> u </a:t>
            </a:r>
            <a:r>
              <a:rPr lang="en-US" dirty="0" err="1" smtClean="0"/>
              <a:t>prvom</a:t>
            </a:r>
            <a:r>
              <a:rPr lang="en-US" dirty="0" smtClean="0"/>
              <a:t> </a:t>
            </a:r>
            <a:r>
              <a:rPr lang="en-US" dirty="0" err="1" smtClean="0"/>
              <a:t>razredu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(2) </a:t>
            </a:r>
            <a:r>
              <a:rPr lang="en-US" b="1" dirty="0" err="1" smtClean="0"/>
              <a:t>Nastavnik</a:t>
            </a:r>
            <a:r>
              <a:rPr lang="en-US" b="1" dirty="0" smtClean="0"/>
              <a:t> </a:t>
            </a:r>
            <a:r>
              <a:rPr lang="en-US" b="1" dirty="0" err="1" smtClean="0"/>
              <a:t>opisuje</a:t>
            </a:r>
            <a:r>
              <a:rPr lang="en-US" b="1" dirty="0" smtClean="0"/>
              <a:t> </a:t>
            </a:r>
            <a:r>
              <a:rPr lang="en-US" b="1" dirty="0" err="1" smtClean="0"/>
              <a:t>postignuća</a:t>
            </a:r>
            <a:r>
              <a:rPr lang="en-US" b="1" dirty="0" smtClean="0"/>
              <a:t> </a:t>
            </a:r>
            <a:r>
              <a:rPr lang="en-US" b="1" dirty="0" err="1" smtClean="0"/>
              <a:t>učenika</a:t>
            </a:r>
            <a:r>
              <a:rPr lang="en-US" b="1" dirty="0" smtClean="0"/>
              <a:t> </a:t>
            </a:r>
            <a:r>
              <a:rPr lang="en-US" b="1" dirty="0" err="1" smtClean="0"/>
              <a:t>koja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planirana</a:t>
            </a:r>
            <a:r>
              <a:rPr lang="en-US" b="1" dirty="0" smtClean="0"/>
              <a:t> IOP-</a:t>
            </a:r>
            <a:r>
              <a:rPr lang="en-US" b="1" dirty="0" err="1" smtClean="0"/>
              <a:t>om</a:t>
            </a:r>
            <a:r>
              <a:rPr lang="en-US" b="1" dirty="0" smtClean="0"/>
              <a:t> u </a:t>
            </a:r>
            <a:r>
              <a:rPr lang="en-US" b="1" dirty="0" err="1" smtClean="0"/>
              <a:t>obrazac</a:t>
            </a:r>
            <a:r>
              <a:rPr lang="en-US" b="1" dirty="0" smtClean="0"/>
              <a:t> </a:t>
            </a:r>
            <a:r>
              <a:rPr lang="en-US" b="1" i="1" dirty="0" err="1" smtClean="0"/>
              <a:t>Opis</a:t>
            </a:r>
            <a:r>
              <a:rPr lang="en-US" b="1" i="1" dirty="0" smtClean="0"/>
              <a:t> </a:t>
            </a:r>
            <a:r>
              <a:rPr lang="en-US" b="1" i="1" dirty="0" err="1" smtClean="0"/>
              <a:t>učeničkih</a:t>
            </a:r>
            <a:r>
              <a:rPr lang="en-US" b="1" i="1" dirty="0" smtClean="0"/>
              <a:t> </a:t>
            </a:r>
            <a:r>
              <a:rPr lang="en-US" b="1" i="1" dirty="0" err="1" smtClean="0"/>
              <a:t>postignuća</a:t>
            </a:r>
            <a:r>
              <a:rPr lang="en-US" i="1" dirty="0" smtClean="0"/>
              <a:t> (OUP1 od I do V </a:t>
            </a:r>
            <a:r>
              <a:rPr lang="en-US" i="1" dirty="0" err="1" smtClean="0"/>
              <a:t>razreda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 OUP2 od VI do IX </a:t>
            </a:r>
            <a:r>
              <a:rPr lang="en-US" i="1" dirty="0" err="1" smtClean="0"/>
              <a:t>razreda</a:t>
            </a:r>
            <a:r>
              <a:rPr lang="en-US" i="1" dirty="0" smtClean="0"/>
              <a:t>).</a:t>
            </a:r>
          </a:p>
          <a:p>
            <a:pPr algn="just"/>
            <a:r>
              <a:rPr lang="en-US" dirty="0" err="1" smtClean="0"/>
              <a:t>Član</a:t>
            </a:r>
            <a:r>
              <a:rPr lang="en-US" dirty="0" smtClean="0"/>
              <a:t> 2. (10</a:t>
            </a:r>
            <a:r>
              <a:rPr lang="en-US" dirty="0" smtClean="0"/>
              <a:t>) </a:t>
            </a:r>
            <a:r>
              <a:rPr lang="en-US" dirty="0" err="1" smtClean="0"/>
              <a:t>Opis</a:t>
            </a:r>
            <a:r>
              <a:rPr lang="en-US" dirty="0" smtClean="0"/>
              <a:t> </a:t>
            </a:r>
            <a:r>
              <a:rPr lang="en-US" dirty="0" err="1" smtClean="0"/>
              <a:t>učeničkih</a:t>
            </a:r>
            <a:r>
              <a:rPr lang="en-US" dirty="0" smtClean="0"/>
              <a:t> </a:t>
            </a:r>
            <a:r>
              <a:rPr lang="en-US" dirty="0" err="1" smtClean="0"/>
              <a:t>postugnuća</a:t>
            </a:r>
            <a:r>
              <a:rPr lang="en-US" dirty="0" smtClean="0"/>
              <a:t> </a:t>
            </a:r>
            <a:r>
              <a:rPr lang="en-US" dirty="0" err="1" smtClean="0"/>
              <a:t>ukazuje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b="1" dirty="0" err="1" smtClean="0"/>
              <a:t>znanja</a:t>
            </a:r>
            <a:r>
              <a:rPr lang="en-US" b="1" dirty="0" smtClean="0"/>
              <a:t>, </a:t>
            </a:r>
            <a:r>
              <a:rPr lang="en-US" b="1" dirty="0" err="1" smtClean="0"/>
              <a:t>vještine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navike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učenici</a:t>
            </a:r>
            <a:r>
              <a:rPr lang="en-US" dirty="0" smtClean="0"/>
              <a:t> </a:t>
            </a:r>
            <a:r>
              <a:rPr lang="en-US" dirty="0" err="1" smtClean="0"/>
              <a:t>uspješno</a:t>
            </a:r>
            <a:r>
              <a:rPr lang="en-US" dirty="0" smtClean="0"/>
              <a:t> </a:t>
            </a:r>
            <a:r>
              <a:rPr lang="en-US" dirty="0" err="1" smtClean="0"/>
              <a:t>usvojili</a:t>
            </a:r>
            <a:r>
              <a:rPr lang="en-US" dirty="0" smtClean="0"/>
              <a:t> u </a:t>
            </a:r>
            <a:r>
              <a:rPr lang="en-US" b="1" dirty="0" err="1" smtClean="0"/>
              <a:t>odnosu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</a:t>
            </a:r>
            <a:r>
              <a:rPr lang="en-US" b="1" dirty="0" err="1" smtClean="0"/>
              <a:t>njihov</a:t>
            </a:r>
            <a:r>
              <a:rPr lang="en-US" b="1" dirty="0" smtClean="0"/>
              <a:t> </a:t>
            </a:r>
            <a:r>
              <a:rPr lang="en-US" b="1" dirty="0" err="1" smtClean="0"/>
              <a:t>inicijalni</a:t>
            </a:r>
            <a:r>
              <a:rPr lang="en-US" b="1" dirty="0" smtClean="0"/>
              <a:t> status</a:t>
            </a:r>
            <a:r>
              <a:rPr lang="en-US" dirty="0" smtClean="0"/>
              <a:t>. </a:t>
            </a:r>
            <a:endParaRPr lang="en-US" dirty="0"/>
          </a:p>
          <a:p>
            <a:pPr algn="just"/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</a:rPr>
              <a:t>Član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(12)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Vođenje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pedagoške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dokumentacije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evidencije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algn="just"/>
            <a:r>
              <a:rPr lang="en-US" i="1" dirty="0"/>
              <a:t>(5) </a:t>
            </a:r>
            <a:r>
              <a:rPr lang="en-US" b="1" i="1" dirty="0" err="1"/>
              <a:t>Obrasci</a:t>
            </a:r>
            <a:r>
              <a:rPr lang="en-US" b="1" i="1" dirty="0"/>
              <a:t> OUP1 </a:t>
            </a:r>
            <a:r>
              <a:rPr lang="en-US" b="1" i="1" dirty="0" err="1"/>
              <a:t>i</a:t>
            </a:r>
            <a:r>
              <a:rPr lang="en-US" b="1" i="1" dirty="0"/>
              <a:t> OUP2 </a:t>
            </a:r>
            <a:r>
              <a:rPr lang="en-US" b="1" i="1" dirty="0" err="1"/>
              <a:t>su</a:t>
            </a:r>
            <a:r>
              <a:rPr lang="en-US" b="1" i="1" dirty="0"/>
              <a:t> </a:t>
            </a:r>
            <a:r>
              <a:rPr lang="en-US" b="1" i="1" dirty="0" err="1"/>
              <a:t>trajne</a:t>
            </a:r>
            <a:r>
              <a:rPr lang="en-US" b="1" i="1" dirty="0"/>
              <a:t> </a:t>
            </a:r>
            <a:r>
              <a:rPr lang="en-US" b="1" i="1" dirty="0" err="1"/>
              <a:t>vrijednosti</a:t>
            </a:r>
            <a:r>
              <a:rPr lang="en-US" b="1" i="1" dirty="0"/>
              <a:t>  </a:t>
            </a:r>
            <a:r>
              <a:rPr lang="en-US" b="1" i="1" dirty="0" err="1"/>
              <a:t>vode</a:t>
            </a:r>
            <a:r>
              <a:rPr lang="en-US" b="1" i="1" dirty="0"/>
              <a:t> se u </a:t>
            </a:r>
            <a:r>
              <a:rPr lang="en-US" b="1" i="1" dirty="0" err="1"/>
              <a:t>bazi</a:t>
            </a:r>
            <a:r>
              <a:rPr lang="en-US" b="1" i="1" dirty="0"/>
              <a:t> </a:t>
            </a:r>
            <a:r>
              <a:rPr lang="en-US" b="1" i="1" dirty="0" err="1"/>
              <a:t>obrazaca</a:t>
            </a:r>
            <a:r>
              <a:rPr lang="en-US" b="1" i="1" dirty="0"/>
              <a:t> </a:t>
            </a:r>
            <a:r>
              <a:rPr lang="en-US" b="1" i="1" dirty="0" err="1"/>
              <a:t>uz</a:t>
            </a:r>
            <a:r>
              <a:rPr lang="en-US" b="1" i="1" dirty="0"/>
              <a:t> </a:t>
            </a:r>
            <a:r>
              <a:rPr lang="en-US" b="1" i="1" dirty="0" err="1"/>
              <a:t>registar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</a:t>
            </a:r>
            <a:r>
              <a:rPr lang="en-US" b="1" i="1" dirty="0" err="1"/>
              <a:t>matičnu</a:t>
            </a:r>
            <a:r>
              <a:rPr lang="en-US" b="1" i="1" dirty="0"/>
              <a:t> </a:t>
            </a:r>
            <a:r>
              <a:rPr lang="en-US" b="1" i="1" dirty="0" err="1"/>
              <a:t>knjigu</a:t>
            </a:r>
            <a:r>
              <a:rPr lang="en-US" b="1" i="1" dirty="0"/>
              <a:t> </a:t>
            </a:r>
            <a:r>
              <a:rPr lang="en-US" b="1" i="1" dirty="0" err="1"/>
              <a:t>za</a:t>
            </a:r>
            <a:r>
              <a:rPr lang="en-US" b="1" i="1" dirty="0"/>
              <a:t> </a:t>
            </a:r>
            <a:r>
              <a:rPr lang="en-US" b="1" i="1" dirty="0" err="1"/>
              <a:t>redovnu</a:t>
            </a:r>
            <a:r>
              <a:rPr lang="en-US" b="1" i="1" dirty="0"/>
              <a:t> </a:t>
            </a:r>
            <a:r>
              <a:rPr lang="en-US" b="1" i="1" dirty="0" err="1"/>
              <a:t>osnovnu</a:t>
            </a:r>
            <a:r>
              <a:rPr lang="en-US" b="1" i="1" dirty="0"/>
              <a:t> </a:t>
            </a:r>
            <a:r>
              <a:rPr lang="en-US" b="1" i="1" dirty="0" err="1"/>
              <a:t>školu</a:t>
            </a:r>
            <a:r>
              <a:rPr lang="en-US" b="1" i="1" dirty="0"/>
              <a:t>, </a:t>
            </a:r>
            <a:r>
              <a:rPr lang="en-US" b="1" i="1" dirty="0" err="1"/>
              <a:t>te</a:t>
            </a:r>
            <a:r>
              <a:rPr lang="en-US" b="1" i="1" dirty="0"/>
              <a:t> se </a:t>
            </a:r>
            <a:r>
              <a:rPr lang="en-US" b="1" i="1" dirty="0" err="1"/>
              <a:t>obavezno</a:t>
            </a:r>
            <a:r>
              <a:rPr lang="en-US" b="1" i="1" dirty="0"/>
              <a:t> </a:t>
            </a:r>
            <a:r>
              <a:rPr lang="en-US" b="1" i="1" dirty="0" err="1"/>
              <a:t>vode</a:t>
            </a:r>
            <a:r>
              <a:rPr lang="en-US" b="1" i="1" dirty="0"/>
              <a:t> </a:t>
            </a:r>
            <a:r>
              <a:rPr lang="en-US" b="1" i="1" dirty="0" err="1"/>
              <a:t>i</a:t>
            </a:r>
            <a:r>
              <a:rPr lang="en-US" b="1" i="1" dirty="0"/>
              <a:t> u </a:t>
            </a:r>
            <a:r>
              <a:rPr lang="en-US" b="1" i="1" dirty="0" err="1"/>
              <a:t>elektronskoj</a:t>
            </a:r>
            <a:r>
              <a:rPr lang="en-US" b="1" i="1" dirty="0"/>
              <a:t> </a:t>
            </a:r>
            <a:r>
              <a:rPr lang="en-US" b="1" i="1" dirty="0" err="1" smtClean="0"/>
              <a:t>formi</a:t>
            </a:r>
            <a:r>
              <a:rPr lang="en-US" b="1" i="1" dirty="0" smtClean="0"/>
              <a:t>.</a:t>
            </a:r>
            <a:endParaRPr lang="en-US" b="1" dirty="0" smtClean="0"/>
          </a:p>
          <a:p>
            <a:pPr algn="just"/>
            <a:r>
              <a:rPr lang="en-US" b="1" i="1" dirty="0" err="1" smtClean="0"/>
              <a:t>Dokumentacija</a:t>
            </a:r>
            <a:r>
              <a:rPr lang="en-US" b="1" i="1" dirty="0" smtClean="0"/>
              <a:t>: </a:t>
            </a:r>
            <a:r>
              <a:rPr lang="en-US" i="1" dirty="0" err="1" smtClean="0"/>
              <a:t>Knjiga</a:t>
            </a:r>
            <a:r>
              <a:rPr lang="en-US" i="1" dirty="0" smtClean="0"/>
              <a:t> </a:t>
            </a:r>
            <a:r>
              <a:rPr lang="en-US" i="1" dirty="0" err="1" smtClean="0"/>
              <a:t>zapisnika</a:t>
            </a:r>
            <a:r>
              <a:rPr lang="en-US" i="1" dirty="0" smtClean="0"/>
              <a:t> </a:t>
            </a:r>
            <a:r>
              <a:rPr lang="en-US" i="1" dirty="0" err="1" smtClean="0"/>
              <a:t>sa</a:t>
            </a:r>
            <a:r>
              <a:rPr lang="en-US" i="1" dirty="0" smtClean="0"/>
              <a:t> </a:t>
            </a:r>
            <a:r>
              <a:rPr lang="en-US" i="1" dirty="0" err="1" smtClean="0"/>
              <a:t>satanaka</a:t>
            </a:r>
            <a:r>
              <a:rPr lang="en-US" i="1" dirty="0" smtClean="0"/>
              <a:t> </a:t>
            </a:r>
            <a:r>
              <a:rPr lang="en-US" i="1" dirty="0" err="1" smtClean="0"/>
              <a:t>inkluzivnog</a:t>
            </a:r>
            <a:r>
              <a:rPr lang="en-US" i="1" dirty="0" smtClean="0"/>
              <a:t> </a:t>
            </a:r>
            <a:r>
              <a:rPr lang="en-US" i="1" dirty="0" err="1" smtClean="0"/>
              <a:t>tima</a:t>
            </a:r>
            <a:r>
              <a:rPr lang="en-US" i="1" dirty="0" smtClean="0"/>
              <a:t>, </a:t>
            </a:r>
            <a:r>
              <a:rPr lang="en-US" i="1" dirty="0" err="1" smtClean="0"/>
              <a:t>Baza</a:t>
            </a:r>
            <a:r>
              <a:rPr lang="en-US" i="1" dirty="0" smtClean="0"/>
              <a:t> </a:t>
            </a:r>
            <a:r>
              <a:rPr lang="en-US" i="1" dirty="0" err="1" smtClean="0"/>
              <a:t>obrazaca</a:t>
            </a:r>
            <a:r>
              <a:rPr lang="en-US" i="1" dirty="0" smtClean="0"/>
              <a:t> </a:t>
            </a:r>
            <a:r>
              <a:rPr lang="en-US" i="1" dirty="0" err="1" smtClean="0"/>
              <a:t>za</a:t>
            </a:r>
            <a:r>
              <a:rPr lang="en-US" i="1" dirty="0" smtClean="0"/>
              <a:t> </a:t>
            </a:r>
            <a:r>
              <a:rPr lang="en-US" i="1" dirty="0" err="1" smtClean="0"/>
              <a:t>opis</a:t>
            </a:r>
            <a:r>
              <a:rPr lang="en-US" i="1" dirty="0" smtClean="0"/>
              <a:t> </a:t>
            </a:r>
            <a:r>
              <a:rPr lang="en-US" i="1" dirty="0" err="1" smtClean="0"/>
              <a:t>učeničkih</a:t>
            </a:r>
            <a:r>
              <a:rPr lang="en-US" i="1" dirty="0" smtClean="0"/>
              <a:t> </a:t>
            </a:r>
            <a:r>
              <a:rPr lang="en-US" i="1" dirty="0" err="1" smtClean="0"/>
              <a:t>postignuća</a:t>
            </a:r>
            <a:endParaRPr lang="en-US" i="1" dirty="0" smtClean="0"/>
          </a:p>
          <a:p>
            <a:pPr algn="just"/>
            <a:r>
              <a:rPr lang="en-US" b="1" i="1" dirty="0" err="1"/>
              <a:t>Evidencija</a:t>
            </a:r>
            <a:r>
              <a:rPr lang="en-US" b="1" i="1" dirty="0"/>
              <a:t>: </a:t>
            </a:r>
            <a:r>
              <a:rPr lang="en-US" i="1" dirty="0" err="1"/>
              <a:t>Obrazac</a:t>
            </a:r>
            <a:r>
              <a:rPr lang="en-US" i="1" dirty="0"/>
              <a:t> </a:t>
            </a:r>
            <a:r>
              <a:rPr lang="en-US" i="1" dirty="0" err="1"/>
              <a:t>za</a:t>
            </a:r>
            <a:r>
              <a:rPr lang="en-US" i="1" dirty="0"/>
              <a:t> </a:t>
            </a:r>
            <a:r>
              <a:rPr lang="en-US" i="1" dirty="0" err="1"/>
              <a:t>procjenu</a:t>
            </a:r>
            <a:r>
              <a:rPr lang="en-US" i="1" dirty="0"/>
              <a:t> </a:t>
            </a:r>
            <a:r>
              <a:rPr lang="en-US" i="1" dirty="0" err="1"/>
              <a:t>inicijalnog</a:t>
            </a:r>
            <a:r>
              <a:rPr lang="en-US" i="1" dirty="0"/>
              <a:t> </a:t>
            </a:r>
            <a:r>
              <a:rPr lang="en-US" i="1" dirty="0" err="1"/>
              <a:t>statusa</a:t>
            </a:r>
            <a:r>
              <a:rPr lang="en-US" i="1" dirty="0"/>
              <a:t> (PIS), </a:t>
            </a:r>
            <a:r>
              <a:rPr lang="en-US" i="1" dirty="0" err="1"/>
              <a:t>Pedagoški</a:t>
            </a:r>
            <a:r>
              <a:rPr lang="en-US" i="1" dirty="0"/>
              <a:t> </a:t>
            </a:r>
            <a:r>
              <a:rPr lang="en-US" i="1" dirty="0" err="1"/>
              <a:t>karton</a:t>
            </a:r>
            <a:r>
              <a:rPr lang="en-US" i="1" dirty="0"/>
              <a:t> I </a:t>
            </a:r>
            <a:r>
              <a:rPr lang="en-US" i="1" dirty="0" err="1"/>
              <a:t>Obrazac</a:t>
            </a:r>
            <a:r>
              <a:rPr lang="en-US" i="1" dirty="0"/>
              <a:t> </a:t>
            </a:r>
            <a:r>
              <a:rPr lang="en-US" i="1" dirty="0" err="1"/>
              <a:t>za</a:t>
            </a:r>
            <a:r>
              <a:rPr lang="en-US" i="1" dirty="0"/>
              <a:t> </a:t>
            </a:r>
            <a:r>
              <a:rPr lang="en-US" i="1" dirty="0" err="1"/>
              <a:t>individualni</a:t>
            </a:r>
            <a:r>
              <a:rPr lang="en-US" i="1" dirty="0"/>
              <a:t> </a:t>
            </a:r>
            <a:r>
              <a:rPr lang="en-US" i="1" dirty="0" err="1"/>
              <a:t>obrazovni</a:t>
            </a:r>
            <a:r>
              <a:rPr lang="en-US" i="1" dirty="0"/>
              <a:t> program (IOP)</a:t>
            </a:r>
          </a:p>
          <a:p>
            <a:pPr algn="just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184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Intelektualne</a:t>
            </a:r>
            <a:r>
              <a:rPr lang="en-US" dirty="0" smtClean="0"/>
              <a:t> </a:t>
            </a:r>
            <a:r>
              <a:rPr lang="en-US" dirty="0" err="1" smtClean="0"/>
              <a:t>teškoće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954" y="1553671"/>
            <a:ext cx="9384499" cy="481476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>
                <a:solidFill>
                  <a:schemeClr val="tx1"/>
                </a:solidFill>
              </a:rPr>
              <a:t>Osnovna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karakteristika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intelektualnih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teškoća</a:t>
            </a:r>
            <a:r>
              <a:rPr lang="en-US" dirty="0" smtClean="0">
                <a:solidFill>
                  <a:schemeClr val="tx1"/>
                </a:solidFill>
              </a:rPr>
              <a:t> je </a:t>
            </a:r>
            <a:r>
              <a:rPr lang="en-US" dirty="0" err="1" smtClean="0">
                <a:solidFill>
                  <a:schemeClr val="tx1"/>
                </a:solidFill>
              </a:rPr>
              <a:t>značajno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ispodprosječno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intelektualno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funkcionisanje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udruženo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značajnim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ograničenjima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adaptivnog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funkcionisanja</a:t>
            </a:r>
            <a:r>
              <a:rPr lang="en-US" dirty="0" smtClean="0">
                <a:solidFill>
                  <a:schemeClr val="tx1"/>
                </a:solidFill>
              </a:rPr>
              <a:t> u </a:t>
            </a:r>
            <a:r>
              <a:rPr lang="en-US" dirty="0" err="1" smtClean="0">
                <a:solidFill>
                  <a:schemeClr val="tx1"/>
                </a:solidFill>
              </a:rPr>
              <a:t>najmanje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dva</a:t>
            </a:r>
            <a:r>
              <a:rPr lang="en-US" dirty="0" smtClean="0">
                <a:solidFill>
                  <a:schemeClr val="tx1"/>
                </a:solidFill>
              </a:rPr>
              <a:t> od </a:t>
            </a:r>
            <a:r>
              <a:rPr lang="en-US" dirty="0" err="1" smtClean="0">
                <a:solidFill>
                  <a:schemeClr val="tx1"/>
                </a:solidFill>
              </a:rPr>
              <a:t>sljedećih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područja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vještina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komunikacija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briga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 err="1" smtClean="0">
                <a:solidFill>
                  <a:schemeClr val="tx1"/>
                </a:solidFill>
              </a:rPr>
              <a:t>sebi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život</a:t>
            </a:r>
            <a:r>
              <a:rPr lang="en-US" dirty="0" smtClean="0">
                <a:solidFill>
                  <a:schemeClr val="tx1"/>
                </a:solidFill>
              </a:rPr>
              <a:t> u </a:t>
            </a:r>
            <a:r>
              <a:rPr lang="en-US" dirty="0" err="1" smtClean="0">
                <a:solidFill>
                  <a:schemeClr val="tx1"/>
                </a:solidFill>
              </a:rPr>
              <a:t>kući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socijalne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interpersonalne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vještine</a:t>
            </a:r>
            <a:r>
              <a:rPr lang="en-US" dirty="0" smtClean="0">
                <a:solidFill>
                  <a:schemeClr val="tx1"/>
                </a:solidFill>
              </a:rPr>
              <a:t>, rad, </a:t>
            </a:r>
            <a:r>
              <a:rPr lang="en-US" dirty="0" err="1" smtClean="0">
                <a:solidFill>
                  <a:schemeClr val="tx1"/>
                </a:solidFill>
              </a:rPr>
              <a:t>slobodno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vrijeme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zdravlje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sigurnost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en-US" dirty="0" err="1" smtClean="0">
                <a:solidFill>
                  <a:schemeClr val="tx1"/>
                </a:solidFill>
              </a:rPr>
              <a:t>Intelektualna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teškoća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predstavlja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značajno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ograničenje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intelektualnog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funkcionisanja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adaptivnog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ponašanja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izraženo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kroz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konceptualne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socijalne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praktične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adaptivne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vještine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gdje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teškoća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nastaje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prije</a:t>
            </a:r>
            <a:r>
              <a:rPr lang="en-US" dirty="0" smtClean="0">
                <a:solidFill>
                  <a:schemeClr val="tx1"/>
                </a:solidFill>
              </a:rPr>
              <a:t> 18. </a:t>
            </a:r>
            <a:r>
              <a:rPr lang="en-US" dirty="0" err="1" smtClean="0">
                <a:solidFill>
                  <a:schemeClr val="tx1"/>
                </a:solidFill>
              </a:rPr>
              <a:t>godine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života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dirty="0" err="1" smtClean="0">
                <a:solidFill>
                  <a:schemeClr val="tx1"/>
                </a:solidFill>
              </a:rPr>
              <a:t>Pojedinac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intelektualne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sposobnosti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koje</a:t>
            </a:r>
            <a:r>
              <a:rPr lang="en-US" dirty="0" smtClean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mogu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mjeriti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kvantificirati</a:t>
            </a:r>
            <a:r>
              <a:rPr lang="en-US" dirty="0" smtClean="0">
                <a:solidFill>
                  <a:schemeClr val="tx1"/>
                </a:solidFill>
              </a:rPr>
              <a:t> u </a:t>
            </a:r>
            <a:r>
              <a:rPr lang="en-US" dirty="0" err="1" smtClean="0">
                <a:solidFill>
                  <a:schemeClr val="tx1"/>
                </a:solidFill>
              </a:rPr>
              <a:t>smislu</a:t>
            </a:r>
            <a:r>
              <a:rPr lang="en-US" dirty="0" smtClean="0">
                <a:solidFill>
                  <a:schemeClr val="tx1"/>
                </a:solidFill>
              </a:rPr>
              <a:t> IQ </a:t>
            </a:r>
            <a:r>
              <a:rPr lang="en-US" dirty="0" err="1" smtClean="0">
                <a:solidFill>
                  <a:schemeClr val="tx1"/>
                </a:solidFill>
              </a:rPr>
              <a:t>bodova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te</a:t>
            </a:r>
            <a:r>
              <a:rPr lang="en-US" dirty="0" smtClean="0">
                <a:solidFill>
                  <a:schemeClr val="tx1"/>
                </a:solidFill>
              </a:rPr>
              <a:t> s </a:t>
            </a:r>
            <a:r>
              <a:rPr lang="en-US" dirty="0" err="1" smtClean="0">
                <a:solidFill>
                  <a:schemeClr val="tx1"/>
                </a:solidFill>
              </a:rPr>
              <a:t>obzirom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</a:t>
            </a:r>
            <a:r>
              <a:rPr lang="en-US" dirty="0" smtClean="0">
                <a:solidFill>
                  <a:schemeClr val="tx1"/>
                </a:solidFill>
              </a:rPr>
              <a:t> to </a:t>
            </a:r>
            <a:r>
              <a:rPr lang="en-US" dirty="0" err="1" smtClean="0">
                <a:solidFill>
                  <a:schemeClr val="tx1"/>
                </a:solidFill>
              </a:rPr>
              <a:t>nužan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ali</a:t>
            </a:r>
            <a:r>
              <a:rPr lang="en-US" dirty="0" smtClean="0">
                <a:solidFill>
                  <a:schemeClr val="tx1"/>
                </a:solidFill>
              </a:rPr>
              <a:t> ne </a:t>
            </a:r>
            <a:r>
              <a:rPr lang="en-US" dirty="0" err="1" smtClean="0">
                <a:solidFill>
                  <a:schemeClr val="tx1"/>
                </a:solidFill>
              </a:rPr>
              <a:t>dovoljan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kriterij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postavljanje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dijagnoze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intelektualne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teškoće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predstavlja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koeficijent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inteligencije</a:t>
            </a:r>
            <a:r>
              <a:rPr lang="en-US" dirty="0" smtClean="0">
                <a:solidFill>
                  <a:schemeClr val="tx1"/>
                </a:solidFill>
              </a:rPr>
              <a:t> od 70 </a:t>
            </a:r>
            <a:r>
              <a:rPr lang="en-US" dirty="0" err="1" smtClean="0">
                <a:solidFill>
                  <a:schemeClr val="tx1"/>
                </a:solidFill>
              </a:rPr>
              <a:t>ili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ispod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dirty="0" err="1">
                <a:solidFill>
                  <a:schemeClr val="tx1"/>
                </a:solidFill>
              </a:rPr>
              <a:t>Izraz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ispodprosječno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intelektualno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funkcionisanje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definiciji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intelektualnih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teškoća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odnosi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uspješnost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jednom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više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testova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inteligencije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gdje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rezultat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testu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kreće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oko</a:t>
            </a:r>
            <a:r>
              <a:rPr lang="en-US" dirty="0">
                <a:solidFill>
                  <a:schemeClr val="tx1"/>
                </a:solidFill>
              </a:rPr>
              <a:t> 70 </a:t>
            </a:r>
            <a:r>
              <a:rPr lang="en-US" dirty="0" err="1">
                <a:solidFill>
                  <a:schemeClr val="tx1"/>
                </a:solidFill>
              </a:rPr>
              <a:t>ili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ispod</a:t>
            </a:r>
            <a:r>
              <a:rPr lang="en-US" dirty="0">
                <a:solidFill>
                  <a:schemeClr val="tx1"/>
                </a:solidFill>
              </a:rPr>
              <a:t> 70. </a:t>
            </a:r>
            <a:r>
              <a:rPr lang="en-US" dirty="0" err="1">
                <a:solidFill>
                  <a:schemeClr val="tx1"/>
                </a:solidFill>
              </a:rPr>
              <a:t>Međutim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moguće</a:t>
            </a:r>
            <a:r>
              <a:rPr lang="en-US" dirty="0">
                <a:solidFill>
                  <a:schemeClr val="tx1"/>
                </a:solidFill>
              </a:rPr>
              <a:t> je da se </a:t>
            </a:r>
            <a:r>
              <a:rPr lang="en-US" dirty="0" err="1">
                <a:solidFill>
                  <a:schemeClr val="tx1"/>
                </a:solidFill>
              </a:rPr>
              <a:t>učeniku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koeficijentom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inteligencije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većim</a:t>
            </a:r>
            <a:r>
              <a:rPr lang="en-US" dirty="0">
                <a:solidFill>
                  <a:schemeClr val="tx1"/>
                </a:solidFill>
              </a:rPr>
              <a:t> od 70 </a:t>
            </a:r>
            <a:r>
              <a:rPr lang="en-US" dirty="0" err="1">
                <a:solidFill>
                  <a:schemeClr val="tx1"/>
                </a:solidFill>
              </a:rPr>
              <a:t>dodijeli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karakteristika</a:t>
            </a:r>
            <a:r>
              <a:rPr lang="en-US" dirty="0">
                <a:solidFill>
                  <a:schemeClr val="tx1"/>
                </a:solidFill>
              </a:rPr>
              <a:t> da </a:t>
            </a:r>
            <a:r>
              <a:rPr lang="en-US" dirty="0" err="1">
                <a:solidFill>
                  <a:schemeClr val="tx1"/>
                </a:solidFill>
              </a:rPr>
              <a:t>ima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intelektualnu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poteškoću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zbog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postojećih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deficita</a:t>
            </a:r>
            <a:r>
              <a:rPr lang="en-US" dirty="0">
                <a:solidFill>
                  <a:schemeClr val="tx1"/>
                </a:solidFill>
              </a:rPr>
              <a:t> u </a:t>
            </a:r>
            <a:r>
              <a:rPr lang="en-US" dirty="0" err="1">
                <a:solidFill>
                  <a:schemeClr val="tx1"/>
                </a:solidFill>
              </a:rPr>
              <a:t>adaptivnom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ponašanju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Isto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tako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moguće</a:t>
            </a:r>
            <a:r>
              <a:rPr lang="en-US" dirty="0">
                <a:solidFill>
                  <a:schemeClr val="tx1"/>
                </a:solidFill>
              </a:rPr>
              <a:t> je da </a:t>
            </a:r>
            <a:r>
              <a:rPr lang="en-US" dirty="0" err="1">
                <a:solidFill>
                  <a:schemeClr val="tx1"/>
                </a:solidFill>
              </a:rPr>
              <a:t>učenik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koeficijentom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inteliencije</a:t>
            </a:r>
            <a:r>
              <a:rPr lang="en-US" dirty="0">
                <a:solidFill>
                  <a:schemeClr val="tx1"/>
                </a:solidFill>
              </a:rPr>
              <a:t> 65 ne </a:t>
            </a:r>
            <a:r>
              <a:rPr lang="en-US" dirty="0" err="1">
                <a:solidFill>
                  <a:schemeClr val="tx1"/>
                </a:solidFill>
              </a:rPr>
              <a:t>bude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identificiran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kao</a:t>
            </a:r>
            <a:r>
              <a:rPr lang="en-US" dirty="0">
                <a:solidFill>
                  <a:schemeClr val="tx1"/>
                </a:solidFill>
              </a:rPr>
              <a:t> da </a:t>
            </a:r>
            <a:r>
              <a:rPr lang="en-US" dirty="0" err="1">
                <a:solidFill>
                  <a:schemeClr val="tx1"/>
                </a:solidFill>
              </a:rPr>
              <a:t>ima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intelektualnu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poteškoču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ukoliko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dobro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adaptivno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ponašanje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1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2501" y="647363"/>
            <a:ext cx="9722111" cy="6008080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/>
              <a:t>Adaptivno</a:t>
            </a:r>
            <a:r>
              <a:rPr lang="en-US" b="1" dirty="0" smtClean="0"/>
              <a:t> </a:t>
            </a:r>
            <a:r>
              <a:rPr lang="en-US" b="1" dirty="0" err="1"/>
              <a:t>ponašanje</a:t>
            </a:r>
            <a:r>
              <a:rPr lang="en-US" dirty="0"/>
              <a:t>, </a:t>
            </a:r>
            <a:r>
              <a:rPr lang="en-US" dirty="0" err="1"/>
              <a:t>drugi</a:t>
            </a:r>
            <a:r>
              <a:rPr lang="en-US" dirty="0"/>
              <a:t> </a:t>
            </a:r>
            <a:r>
              <a:rPr lang="en-US" dirty="0" err="1"/>
              <a:t>ključni</a:t>
            </a:r>
            <a:r>
              <a:rPr lang="en-US" dirty="0"/>
              <a:t> element </a:t>
            </a:r>
            <a:r>
              <a:rPr lang="en-US" dirty="0" err="1"/>
              <a:t>definicije</a:t>
            </a:r>
            <a:r>
              <a:rPr lang="en-US" dirty="0"/>
              <a:t> </a:t>
            </a:r>
            <a:r>
              <a:rPr lang="en-US" dirty="0" err="1"/>
              <a:t>intelektualnih</a:t>
            </a:r>
            <a:r>
              <a:rPr lang="en-US" dirty="0"/>
              <a:t> </a:t>
            </a:r>
            <a:r>
              <a:rPr lang="en-US" dirty="0" err="1"/>
              <a:t>teškoća</a:t>
            </a:r>
            <a:r>
              <a:rPr lang="en-US" dirty="0"/>
              <a:t>, je u </a:t>
            </a:r>
            <a:r>
              <a:rPr lang="en-US" dirty="0" err="1"/>
              <a:t>skladu</a:t>
            </a:r>
            <a:r>
              <a:rPr lang="en-US" dirty="0"/>
              <a:t> s </a:t>
            </a:r>
            <a:r>
              <a:rPr lang="en-US" dirty="0" err="1"/>
              <a:t>godinama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situaciji</a:t>
            </a:r>
            <a:r>
              <a:rPr lang="en-US" dirty="0"/>
              <a:t> </a:t>
            </a:r>
            <a:r>
              <a:rPr lang="en-US" dirty="0" err="1"/>
              <a:t>odgovarajuće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en-US" dirty="0"/>
              <a:t> je </a:t>
            </a:r>
            <a:r>
              <a:rPr lang="en-US" dirty="0" err="1"/>
              <a:t>opet</a:t>
            </a:r>
            <a:r>
              <a:rPr lang="en-US" dirty="0"/>
              <a:t> </a:t>
            </a:r>
            <a:r>
              <a:rPr lang="en-US" dirty="0" err="1"/>
              <a:t>različito</a:t>
            </a:r>
            <a:r>
              <a:rPr lang="en-US" dirty="0"/>
              <a:t> s </a:t>
            </a:r>
            <a:r>
              <a:rPr lang="en-US" dirty="0" err="1"/>
              <a:t>obzirom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dob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kontekst</a:t>
            </a:r>
            <a:r>
              <a:rPr lang="en-US" dirty="0"/>
              <a:t> u </a:t>
            </a:r>
            <a:r>
              <a:rPr lang="en-US" dirty="0" err="1"/>
              <a:t>kome</a:t>
            </a:r>
            <a:r>
              <a:rPr lang="en-US" dirty="0"/>
              <a:t> se </a:t>
            </a:r>
            <a:r>
              <a:rPr lang="en-US" dirty="0" err="1"/>
              <a:t>dešava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  <a:p>
            <a:pPr algn="just"/>
            <a:r>
              <a:rPr lang="en-US" dirty="0" err="1" smtClean="0"/>
              <a:t>Možemo</a:t>
            </a:r>
            <a:r>
              <a:rPr lang="en-US" dirty="0" smtClean="0"/>
              <a:t> </a:t>
            </a:r>
            <a:r>
              <a:rPr lang="en-US" dirty="0" err="1" smtClean="0"/>
              <a:t>reći</a:t>
            </a:r>
            <a:r>
              <a:rPr lang="en-US" dirty="0" smtClean="0"/>
              <a:t> da </a:t>
            </a:r>
            <a:r>
              <a:rPr lang="en-US" dirty="0" err="1" smtClean="0"/>
              <a:t>ono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se </a:t>
            </a:r>
            <a:r>
              <a:rPr lang="en-US" dirty="0" err="1" smtClean="0"/>
              <a:t>smatra</a:t>
            </a:r>
            <a:r>
              <a:rPr lang="en-US" dirty="0" smtClean="0"/>
              <a:t> </a:t>
            </a:r>
            <a:r>
              <a:rPr lang="en-US" dirty="0" err="1" smtClean="0"/>
              <a:t>inteligentnim</a:t>
            </a:r>
            <a:r>
              <a:rPr lang="en-US" dirty="0" smtClean="0"/>
              <a:t> </a:t>
            </a:r>
            <a:r>
              <a:rPr lang="en-US" dirty="0" err="1" smtClean="0"/>
              <a:t>ponašanjem</a:t>
            </a:r>
            <a:r>
              <a:rPr lang="en-US" dirty="0" smtClean="0"/>
              <a:t> </a:t>
            </a:r>
            <a:r>
              <a:rPr lang="en-US" dirty="0" err="1" smtClean="0"/>
              <a:t>ovisi</a:t>
            </a:r>
            <a:r>
              <a:rPr lang="en-US" dirty="0" smtClean="0"/>
              <a:t> od </a:t>
            </a:r>
            <a:r>
              <a:rPr lang="en-US" dirty="0" err="1" smtClean="0"/>
              <a:t>adaptivnog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ispoljava</a:t>
            </a:r>
            <a:r>
              <a:rPr lang="en-US" dirty="0" smtClean="0"/>
              <a:t>, </a:t>
            </a:r>
            <a:r>
              <a:rPr lang="en-US" dirty="0" err="1" smtClean="0"/>
              <a:t>mentalnog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fizičkog</a:t>
            </a:r>
            <a:r>
              <a:rPr lang="en-US" dirty="0" smtClean="0"/>
              <a:t> </a:t>
            </a:r>
            <a:r>
              <a:rPr lang="en-US" dirty="0" err="1" smtClean="0"/>
              <a:t>zdravstvenog</a:t>
            </a:r>
            <a:r>
              <a:rPr lang="en-US" dirty="0" smtClean="0"/>
              <a:t> </a:t>
            </a:r>
            <a:r>
              <a:rPr lang="en-US" dirty="0" err="1" smtClean="0"/>
              <a:t>stanja</a:t>
            </a:r>
            <a:r>
              <a:rPr lang="en-US" dirty="0" smtClean="0"/>
              <a:t>, </a:t>
            </a:r>
            <a:r>
              <a:rPr lang="en-US" dirty="0" err="1" smtClean="0"/>
              <a:t>mogućnosti</a:t>
            </a:r>
            <a:r>
              <a:rPr lang="en-US" dirty="0" smtClean="0"/>
              <a:t> da </a:t>
            </a:r>
            <a:r>
              <a:rPr lang="en-US" dirty="0" err="1" smtClean="0"/>
              <a:t>participira</a:t>
            </a:r>
            <a:r>
              <a:rPr lang="en-US" dirty="0" smtClean="0"/>
              <a:t> u </a:t>
            </a:r>
            <a:r>
              <a:rPr lang="en-US" dirty="0" err="1" smtClean="0"/>
              <a:t>većini</a:t>
            </a:r>
            <a:r>
              <a:rPr lang="en-US" dirty="0" smtClean="0"/>
              <a:t> </a:t>
            </a:r>
            <a:r>
              <a:rPr lang="en-US" dirty="0" err="1" smtClean="0"/>
              <a:t>životnih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konteksta</a:t>
            </a:r>
            <a:r>
              <a:rPr lang="en-US" dirty="0" smtClean="0"/>
              <a:t> </a:t>
            </a:r>
            <a:r>
              <a:rPr lang="en-US" dirty="0" err="1" smtClean="0"/>
              <a:t>unutar</a:t>
            </a:r>
            <a:r>
              <a:rPr lang="en-US" dirty="0" smtClean="0"/>
              <a:t> </a:t>
            </a:r>
            <a:r>
              <a:rPr lang="en-US" dirty="0" err="1" smtClean="0"/>
              <a:t>kojeg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živi</a:t>
            </a:r>
            <a:r>
              <a:rPr lang="en-US" dirty="0" smtClean="0"/>
              <a:t>,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čemu</a:t>
            </a:r>
            <a:r>
              <a:rPr lang="en-US" dirty="0" smtClean="0"/>
              <a:t> je </a:t>
            </a:r>
            <a:r>
              <a:rPr lang="en-US" dirty="0" err="1" smtClean="0"/>
              <a:t>procjena</a:t>
            </a:r>
            <a:r>
              <a:rPr lang="en-US" dirty="0" smtClean="0"/>
              <a:t> </a:t>
            </a:r>
            <a:r>
              <a:rPr lang="en-US" dirty="0" err="1" smtClean="0"/>
              <a:t>procjena</a:t>
            </a:r>
            <a:r>
              <a:rPr lang="en-US" dirty="0" smtClean="0"/>
              <a:t> </a:t>
            </a:r>
            <a:r>
              <a:rPr lang="en-US" dirty="0" err="1" smtClean="0"/>
              <a:t>intelektualnog</a:t>
            </a:r>
            <a:r>
              <a:rPr lang="en-US" dirty="0" smtClean="0"/>
              <a:t> </a:t>
            </a:r>
            <a:r>
              <a:rPr lang="en-US" dirty="0" err="1" smtClean="0"/>
              <a:t>funkcionisanja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adaptivnog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</a:t>
            </a:r>
            <a:r>
              <a:rPr lang="en-US" dirty="0" err="1" smtClean="0"/>
              <a:t>esencijalna</a:t>
            </a:r>
            <a:r>
              <a:rPr lang="en-US" dirty="0" smtClean="0"/>
              <a:t> u </a:t>
            </a:r>
            <a:r>
              <a:rPr lang="en-US" dirty="0" err="1" smtClean="0"/>
              <a:t>postavljanju</a:t>
            </a:r>
            <a:r>
              <a:rPr lang="en-US" dirty="0" smtClean="0"/>
              <a:t> </a:t>
            </a:r>
            <a:r>
              <a:rPr lang="en-US" dirty="0" err="1" smtClean="0"/>
              <a:t>dijagnoze</a:t>
            </a:r>
            <a:r>
              <a:rPr lang="en-US" dirty="0" smtClean="0"/>
              <a:t> </a:t>
            </a:r>
            <a:r>
              <a:rPr lang="en-US" dirty="0" err="1" smtClean="0"/>
              <a:t>intelektualnih</a:t>
            </a:r>
            <a:r>
              <a:rPr lang="en-US" dirty="0" smtClean="0"/>
              <a:t> </a:t>
            </a:r>
            <a:r>
              <a:rPr lang="en-US" dirty="0" err="1" smtClean="0"/>
              <a:t>teškoća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Koncept</a:t>
            </a:r>
            <a:r>
              <a:rPr lang="en-US" dirty="0" smtClean="0"/>
              <a:t> </a:t>
            </a:r>
            <a:r>
              <a:rPr lang="en-US" dirty="0" err="1" smtClean="0"/>
              <a:t>inteligencije</a:t>
            </a:r>
            <a:r>
              <a:rPr lang="en-US" dirty="0" smtClean="0"/>
              <a:t> je </a:t>
            </a:r>
            <a:r>
              <a:rPr lang="en-US" dirty="0" err="1" smtClean="0"/>
              <a:t>kompleksan</a:t>
            </a:r>
            <a:r>
              <a:rPr lang="en-US" dirty="0" smtClean="0"/>
              <a:t>. Danas se </a:t>
            </a:r>
            <a:r>
              <a:rPr lang="en-US" dirty="0" err="1" smtClean="0"/>
              <a:t>vode</a:t>
            </a:r>
            <a:r>
              <a:rPr lang="en-US" dirty="0" smtClean="0"/>
              <a:t> </a:t>
            </a:r>
            <a:r>
              <a:rPr lang="en-US" dirty="0" err="1" smtClean="0"/>
              <a:t>mnoge</a:t>
            </a:r>
            <a:r>
              <a:rPr lang="en-US" dirty="0" smtClean="0"/>
              <a:t> debate o tome </a:t>
            </a:r>
            <a:r>
              <a:rPr lang="en-US" dirty="0" err="1" smtClean="0"/>
              <a:t>kako</a:t>
            </a:r>
            <a:r>
              <a:rPr lang="en-US" dirty="0" smtClean="0"/>
              <a:t> bi </a:t>
            </a:r>
            <a:r>
              <a:rPr lang="en-US" dirty="0" err="1" smtClean="0"/>
              <a:t>inteligencija</a:t>
            </a:r>
            <a:r>
              <a:rPr lang="en-US" dirty="0" smtClean="0"/>
              <a:t> </a:t>
            </a:r>
            <a:r>
              <a:rPr lang="en-US" dirty="0" err="1" smtClean="0"/>
              <a:t>trebala</a:t>
            </a:r>
            <a:r>
              <a:rPr lang="en-US" dirty="0" smtClean="0"/>
              <a:t> </a:t>
            </a:r>
            <a:r>
              <a:rPr lang="en-US" dirty="0" err="1" smtClean="0"/>
              <a:t>biti</a:t>
            </a:r>
            <a:r>
              <a:rPr lang="en-US" dirty="0" smtClean="0"/>
              <a:t> </a:t>
            </a:r>
            <a:r>
              <a:rPr lang="en-US" dirty="0" err="1" smtClean="0"/>
              <a:t>definisana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mjerena</a:t>
            </a:r>
            <a:r>
              <a:rPr lang="en-US" dirty="0" smtClean="0"/>
              <a:t>, </a:t>
            </a:r>
            <a:r>
              <a:rPr lang="en-US" dirty="0" err="1" smtClean="0"/>
              <a:t>te</a:t>
            </a:r>
            <a:r>
              <a:rPr lang="en-US" dirty="0" smtClean="0"/>
              <a:t> o </a:t>
            </a:r>
            <a:r>
              <a:rPr lang="en-US" dirty="0" err="1" smtClean="0"/>
              <a:t>faktorima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nju</a:t>
            </a:r>
            <a:r>
              <a:rPr lang="en-US" dirty="0" smtClean="0"/>
              <a:t> </a:t>
            </a:r>
            <a:r>
              <a:rPr lang="en-US" dirty="0" err="1" smtClean="0"/>
              <a:t>utiču</a:t>
            </a:r>
            <a:r>
              <a:rPr lang="en-US" dirty="0" smtClean="0"/>
              <a:t>. </a:t>
            </a:r>
            <a:r>
              <a:rPr lang="en-US" dirty="0" err="1" smtClean="0"/>
              <a:t>Pitanje</a:t>
            </a:r>
            <a:r>
              <a:rPr lang="en-US" dirty="0" smtClean="0"/>
              <a:t> </a:t>
            </a:r>
            <a:r>
              <a:rPr lang="en-US" dirty="0" err="1" smtClean="0"/>
              <a:t>koliko</a:t>
            </a:r>
            <a:r>
              <a:rPr lang="en-US" dirty="0" smtClean="0"/>
              <a:t> je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inteligentna</a:t>
            </a:r>
            <a:r>
              <a:rPr lang="en-US" dirty="0" smtClean="0"/>
              <a:t>, </a:t>
            </a:r>
            <a:r>
              <a:rPr lang="en-US" dirty="0" err="1" smtClean="0"/>
              <a:t>postaje</a:t>
            </a:r>
            <a:r>
              <a:rPr lang="en-US" dirty="0" smtClean="0"/>
              <a:t> </a:t>
            </a:r>
            <a:r>
              <a:rPr lang="en-US" dirty="0" err="1" smtClean="0"/>
              <a:t>pitanje</a:t>
            </a:r>
            <a:r>
              <a:rPr lang="en-US" dirty="0" smtClean="0"/>
              <a:t> </a:t>
            </a:r>
            <a:r>
              <a:rPr lang="en-US" dirty="0" err="1" smtClean="0"/>
              <a:t>koliko</a:t>
            </a:r>
            <a:r>
              <a:rPr lang="en-US" dirty="0" smtClean="0"/>
              <a:t> </a:t>
            </a:r>
            <a:r>
              <a:rPr lang="en-US" dirty="0" err="1" smtClean="0"/>
              <a:t>dobro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uči</a:t>
            </a:r>
            <a:r>
              <a:rPr lang="en-US" dirty="0" smtClean="0"/>
              <a:t>, </a:t>
            </a:r>
            <a:r>
              <a:rPr lang="en-US" dirty="0" err="1" smtClean="0"/>
              <a:t>pamti</a:t>
            </a:r>
            <a:r>
              <a:rPr lang="en-US" dirty="0" smtClean="0"/>
              <a:t>, </a:t>
            </a:r>
            <a:r>
              <a:rPr lang="en-US" dirty="0" err="1" smtClean="0"/>
              <a:t>razumije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rješava</a:t>
            </a:r>
            <a:r>
              <a:rPr lang="en-US" dirty="0" smtClean="0"/>
              <a:t> problem, u </a:t>
            </a:r>
            <a:r>
              <a:rPr lang="en-US" dirty="0" err="1" smtClean="0"/>
              <a:t>usporedbi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osobama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dobi</a:t>
            </a:r>
            <a:r>
              <a:rPr lang="en-US" dirty="0" smtClean="0"/>
              <a:t>,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kulture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mogućnosti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Na </a:t>
            </a:r>
            <a:r>
              <a:rPr lang="en-US" dirty="0" err="1" smtClean="0"/>
              <a:t>inteligenciju</a:t>
            </a:r>
            <a:r>
              <a:rPr lang="en-US" dirty="0" smtClean="0"/>
              <a:t> </a:t>
            </a:r>
            <a:r>
              <a:rPr lang="en-US" dirty="0" err="1" smtClean="0"/>
              <a:t>utiču</a:t>
            </a:r>
            <a:r>
              <a:rPr lang="en-US" dirty="0" smtClean="0"/>
              <a:t> </a:t>
            </a:r>
            <a:r>
              <a:rPr lang="en-US" dirty="0" err="1" smtClean="0"/>
              <a:t>brojni</a:t>
            </a:r>
            <a:r>
              <a:rPr lang="en-US" dirty="0" smtClean="0"/>
              <a:t> </a:t>
            </a:r>
            <a:r>
              <a:rPr lang="en-US" dirty="0" err="1" smtClean="0"/>
              <a:t>faktori</a:t>
            </a:r>
            <a:r>
              <a:rPr lang="en-US" dirty="0" smtClean="0"/>
              <a:t> </a:t>
            </a:r>
            <a:r>
              <a:rPr lang="en-US" dirty="0" err="1" smtClean="0"/>
              <a:t>uključujući</a:t>
            </a:r>
            <a:r>
              <a:rPr lang="en-US" dirty="0" smtClean="0"/>
              <a:t> </a:t>
            </a:r>
            <a:r>
              <a:rPr lang="en-US" dirty="0" err="1" smtClean="0"/>
              <a:t>nasljeđe</a:t>
            </a:r>
            <a:r>
              <a:rPr lang="en-US" dirty="0" smtClean="0"/>
              <a:t>, </a:t>
            </a:r>
            <a:r>
              <a:rPr lang="en-US" dirty="0" err="1" smtClean="0"/>
              <a:t>prenatalne</a:t>
            </a:r>
            <a:r>
              <a:rPr lang="en-US" dirty="0" smtClean="0"/>
              <a:t> </a:t>
            </a:r>
            <a:r>
              <a:rPr lang="en-US" dirty="0" err="1" smtClean="0"/>
              <a:t>toksine</a:t>
            </a:r>
            <a:r>
              <a:rPr lang="en-US" dirty="0" smtClean="0"/>
              <a:t>, </a:t>
            </a:r>
            <a:r>
              <a:rPr lang="en-US" dirty="0" err="1" smtClean="0"/>
              <a:t>hromosomske</a:t>
            </a:r>
            <a:r>
              <a:rPr lang="en-US" dirty="0" smtClean="0"/>
              <a:t> </a:t>
            </a:r>
            <a:r>
              <a:rPr lang="en-US" dirty="0" err="1" smtClean="0"/>
              <a:t>aberacije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traume</a:t>
            </a:r>
            <a:r>
              <a:rPr lang="en-US" dirty="0" smtClean="0"/>
              <a:t>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poroda</a:t>
            </a:r>
            <a:r>
              <a:rPr lang="en-US" dirty="0" smtClean="0"/>
              <a:t>, </a:t>
            </a:r>
            <a:r>
              <a:rPr lang="en-US" dirty="0" err="1" smtClean="0"/>
              <a:t>povrede</a:t>
            </a:r>
            <a:r>
              <a:rPr lang="en-US" dirty="0" smtClean="0"/>
              <a:t> </a:t>
            </a:r>
            <a:r>
              <a:rPr lang="en-US" dirty="0" err="1" smtClean="0"/>
              <a:t>mozga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toksini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okoline</a:t>
            </a:r>
            <a:r>
              <a:rPr lang="en-US" dirty="0" smtClean="0"/>
              <a:t>,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premalo</a:t>
            </a:r>
            <a:r>
              <a:rPr lang="en-US" dirty="0" smtClean="0"/>
              <a:t> </a:t>
            </a:r>
            <a:r>
              <a:rPr lang="en-US" dirty="0" err="1" smtClean="0"/>
              <a:t>stimulacije</a:t>
            </a:r>
            <a:r>
              <a:rPr lang="en-US" dirty="0" smtClean="0"/>
              <a:t>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razvoja</a:t>
            </a:r>
            <a:r>
              <a:rPr lang="en-US" dirty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61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2598</TotalTime>
  <Words>7615</Words>
  <Application>Microsoft Office PowerPoint</Application>
  <PresentationFormat>Widescreen</PresentationFormat>
  <Paragraphs>663</Paragraphs>
  <Slides>54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4" baseType="lpstr">
      <vt:lpstr>Arial</vt:lpstr>
      <vt:lpstr>Calibri</vt:lpstr>
      <vt:lpstr>Century Gothic</vt:lpstr>
      <vt:lpstr>Garamond</vt:lpstr>
      <vt:lpstr>Symbol</vt:lpstr>
      <vt:lpstr>Times New Roman</vt:lpstr>
      <vt:lpstr>Wingdings 3</vt:lpstr>
      <vt:lpstr>Wisp</vt:lpstr>
      <vt:lpstr>Document</vt:lpstr>
      <vt:lpstr>Microsoft Word 97 - 2003 Document</vt:lpstr>
      <vt:lpstr>INDIVIDUALNI OBRAZOVNI PROGRAM</vt:lpstr>
      <vt:lpstr>Pravilnik o inkluzivnom obrazovanju učenika sa posebnim obrazovnim potrebama u osnovnoj školi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Intelektualne teškoće</vt:lpstr>
      <vt:lpstr>PowerPoint Presentation</vt:lpstr>
      <vt:lpstr>PowerPoint Presentation</vt:lpstr>
      <vt:lpstr>Klasifikacija intelektualnih teškoća</vt:lpstr>
      <vt:lpstr>PowerPoint Presentation</vt:lpstr>
      <vt:lpstr>KORACI U IZRADI IOP-A</vt:lpstr>
      <vt:lpstr>1. Procjena inicijalnog statusa</vt:lpstr>
      <vt:lpstr>PowerPoint Presentation</vt:lpstr>
      <vt:lpstr>PowerPoint Presentation</vt:lpstr>
      <vt:lpstr>PowerPoint Presentation</vt:lpstr>
      <vt:lpstr>PowerPoint Presentation</vt:lpstr>
      <vt:lpstr>2. Tematske cjeline i odgojno-obrazovni ciljevi i ishodi učenja</vt:lpstr>
      <vt:lpstr>PowerPoint Presentation</vt:lpstr>
      <vt:lpstr>PowerPoint Presentation</vt:lpstr>
      <vt:lpstr>PowerPoint Presentation</vt:lpstr>
      <vt:lpstr>Bloomova taksonomija </vt:lpstr>
      <vt:lpstr>Kognitivna domena - podkategorije </vt:lpstr>
      <vt:lpstr>PowerPoint Presentation</vt:lpstr>
      <vt:lpstr>PowerPoint Presentation</vt:lpstr>
      <vt:lpstr>Afektivna domena </vt:lpstr>
      <vt:lpstr>Psihomotorna domena</vt:lpstr>
      <vt:lpstr>Primjer 1. Tematska cjelina: Oštri i tupi uglovi Ciljevi i ishodi učenja:</vt:lpstr>
      <vt:lpstr>PowerPoint Presentation</vt:lpstr>
      <vt:lpstr>Primjer 2. Jednostavna rečenica. Neproširena i proširena rečenica.</vt:lpstr>
      <vt:lpstr>PowerPoint Presentation</vt:lpstr>
      <vt:lpstr>Primjer 3: Sarajevo – glavni grad BiH</vt:lpstr>
      <vt:lpstr>PowerPoint Presentation</vt:lpstr>
      <vt:lpstr>Poduzete aktivnosti  (metode, podsticaji)</vt:lpstr>
      <vt:lpstr>PowerPoint Presentation</vt:lpstr>
      <vt:lpstr>PowerPoint Presentation</vt:lpstr>
      <vt:lpstr>PowerPoint Presentation</vt:lpstr>
      <vt:lpstr>Grupni rad: Izrada IOP-a </vt:lpstr>
      <vt:lpstr>PowerPoint Presentation</vt:lpstr>
      <vt:lpstr>PowerPoint Presentation</vt:lpstr>
      <vt:lpstr>PowerPoint Presentation</vt:lpstr>
      <vt:lpstr>PowerPoint Presentation</vt:lpstr>
      <vt:lpstr>Individualni obrazovni program iz nastavnog predmeta Bosanski jezik i književnost</vt:lpstr>
      <vt:lpstr>PowerPoint Presentation</vt:lpstr>
      <vt:lpstr>Individualni obrazovni program  iz nastavnog  predmeta Matematika</vt:lpstr>
      <vt:lpstr>Individualni obrazovni program iz nastavnog predmeta Moja okolina</vt:lpstr>
      <vt:lpstr>Individualni obrazovni program iz nastavnog predmeta Moja okolina</vt:lpstr>
      <vt:lpstr>Individualni obrazovni program iz nastavnog predmeta Moja okolina</vt:lpstr>
      <vt:lpstr>Ocjenjivanje učenika </vt:lpstr>
      <vt:lpstr>Primjer: OUP1 obrazac</vt:lpstr>
      <vt:lpstr>PowerPoint Presentation</vt:lpstr>
      <vt:lpstr>PowerPoint Presentation</vt:lpstr>
      <vt:lpstr>“Kad poučavamo druge, učimo i sami.” Seneka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Pravilnik o inkluzivnom obrazovanju učenika sa posebnim obrazovnim potrebama u osnovnoj školi</dc:title>
  <dc:creator>Vehid Muhić</dc:creator>
  <cp:lastModifiedBy>Vehid Muhić</cp:lastModifiedBy>
  <cp:revision>382</cp:revision>
  <dcterms:created xsi:type="dcterms:W3CDTF">2023-10-22T17:13:54Z</dcterms:created>
  <dcterms:modified xsi:type="dcterms:W3CDTF">2023-10-29T18:29:27Z</dcterms:modified>
</cp:coreProperties>
</file>